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99" r:id="rId3"/>
    <p:sldId id="300" r:id="rId4"/>
    <p:sldId id="301" r:id="rId5"/>
    <p:sldId id="302" r:id="rId6"/>
    <p:sldId id="303" r:id="rId7"/>
    <p:sldId id="304"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71" autoAdjust="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321A7-7B3C-4D2D-9774-2513FC2B759C}" type="datetimeFigureOut">
              <a:rPr lang="en-US" smtClean="0"/>
              <a:pPr/>
              <a:t>10/13/2016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491BD-E6FC-4993-86EA-01351FFC6E97}" type="slidenum">
              <a:rPr lang="en-US" smtClean="0"/>
              <a:pPr/>
              <a:t>‹#›</a:t>
            </a:fld>
            <a:endParaRPr lang="en-US"/>
          </a:p>
        </p:txBody>
      </p:sp>
    </p:spTree>
    <p:extLst>
      <p:ext uri="{BB962C8B-B14F-4D97-AF65-F5344CB8AC3E}">
        <p14:creationId xmlns="" xmlns:p14="http://schemas.microsoft.com/office/powerpoint/2010/main" val="15320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7C7ADD0-ACF4-4D42-B6B6-4D4C67C85FFC}" type="slidenum">
              <a:rPr lang="en-US" sz="1200"/>
              <a:pPr/>
              <a:t>33</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US" sz="14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961781-4050-4DC1-822D-DFA856233FFB}" type="slidenum">
              <a:rPr lang="en-US" sz="1200"/>
              <a:pPr/>
              <a:t>34</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en-US" sz="14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CABAE67-4F1F-429C-A6A1-BB6F06450BB7}" type="slidenum">
              <a:rPr lang="en-US" sz="1200"/>
              <a:pPr/>
              <a:t>35</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US" sz="14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374356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236619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465398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EG"/>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4E25B3F-25E8-4406-B7C0-5E2F1C484742}" type="slidenum">
              <a:rPr lang="ar-SA"/>
              <a:pPr>
                <a:defRPr/>
              </a:pPr>
              <a:t>‹#›</a:t>
            </a:fld>
            <a:endParaRPr lang="en-US"/>
          </a:p>
        </p:txBody>
      </p:sp>
    </p:spTree>
    <p:extLst>
      <p:ext uri="{BB962C8B-B14F-4D97-AF65-F5344CB8AC3E}">
        <p14:creationId xmlns="" xmlns:p14="http://schemas.microsoft.com/office/powerpoint/2010/main" val="425183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338054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297579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418052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369377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26673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228468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71958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5A693-957B-4856-8EF7-F4658F5E4324}" type="datetimeFigureOut">
              <a:rPr lang="en-US" smtClean="0"/>
              <a:pPr/>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228028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5A693-957B-4856-8EF7-F4658F5E4324}" type="datetimeFigureOut">
              <a:rPr lang="en-US" smtClean="0"/>
              <a:pPr/>
              <a:t>10/13/2016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8B70E-8F22-4822-B807-4BAD136B217F}" type="slidenum">
              <a:rPr lang="en-US" smtClean="0"/>
              <a:pPr/>
              <a:t>‹#›</a:t>
            </a:fld>
            <a:endParaRPr lang="en-US"/>
          </a:p>
        </p:txBody>
      </p:sp>
    </p:spTree>
    <p:extLst>
      <p:ext uri="{BB962C8B-B14F-4D97-AF65-F5344CB8AC3E}">
        <p14:creationId xmlns="" xmlns:p14="http://schemas.microsoft.com/office/powerpoint/2010/main" val="316346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arefa.org/sources/index.php/%D8%B9%D9%84%D9%85_%D8%A7%D9%84%D9%85%D8%B9%D8%A7%D8%AF%D9%86%D8%8C_%D8%A7%D9%84%D8%A8%D8%A7%D8%A8_%D8%A7%D9%84%D8%B1%D8%A7%D8%A8%D8%B9:_%D8%A7%D9%84%D8%AE%D9%88%D8%A7%D8%B5_%D8%A7%D9%84%D9%81%D9%8A%D8%B2%D9%8A%D8%A7%D8%A6%D9%8A%D8%A9_%D9%84%D9%84%D9%85%D8%B9%D8%A7%D8%AF%D9%86"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0"/>
            <a:ext cx="8305800" cy="1200329"/>
          </a:xfrm>
          <a:prstGeom prst="rect">
            <a:avLst/>
          </a:prstGeom>
        </p:spPr>
        <p:txBody>
          <a:bodyPr wrap="square">
            <a:spAutoFit/>
          </a:bodyPr>
          <a:lstStyle/>
          <a:p>
            <a:r>
              <a:rPr lang="en-U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Minerals and Rocks</a:t>
            </a:r>
          </a:p>
        </p:txBody>
      </p:sp>
      <p:sp>
        <p:nvSpPr>
          <p:cNvPr id="3" name="Rectangle 2"/>
          <p:cNvSpPr/>
          <p:nvPr/>
        </p:nvSpPr>
        <p:spPr>
          <a:xfrm>
            <a:off x="2286000" y="2971800"/>
            <a:ext cx="43268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المعادن و الصخور</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42921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38200" y="152400"/>
            <a:ext cx="7772400" cy="1698625"/>
          </a:xfrm>
        </p:spPr>
        <p:txBody>
          <a:bodyPr>
            <a:normAutofit fontScale="90000"/>
          </a:bodyPr>
          <a:lstStyle/>
          <a:p>
            <a:pPr eaLnBrk="1" hangingPunct="1"/>
            <a:r>
              <a:rPr lang="en-US" sz="4000" b="1" smtClean="0">
                <a:hlinkClick r:id="rId2" tooltip="علم المعادن، الباب الرابع: الخواص الفيزيائية للمعادن"/>
              </a:rPr>
              <a:t/>
            </a:r>
            <a:br>
              <a:rPr lang="en-US" sz="4000" b="1" smtClean="0">
                <a:hlinkClick r:id="rId2" tooltip="علم المعادن، الباب الرابع: الخواص الفيزيائية للمعادن"/>
              </a:rPr>
            </a:br>
            <a:r>
              <a:rPr lang="ar-EG" sz="4000" b="1" smtClean="0">
                <a:hlinkClick r:id="rId2" tooltip="علم المعادن، الباب الرابع: الخواص الفيزيائية للمعادن"/>
              </a:rPr>
              <a:t>الخواص </a:t>
            </a:r>
            <a:r>
              <a:rPr lang="ar-EG" sz="4000" b="1" smtClean="0"/>
              <a:t>الفيزيائية للمعادن </a:t>
            </a:r>
            <a:r>
              <a:rPr lang="en-US" sz="4000" b="1" smtClean="0"/>
              <a:t/>
            </a:r>
            <a:br>
              <a:rPr lang="en-US" sz="4000" b="1" smtClean="0"/>
            </a:br>
            <a:r>
              <a:rPr lang="en-US" sz="4000" b="1" smtClean="0"/>
              <a:t>Physical Prosperities of Minerals</a:t>
            </a:r>
            <a:br>
              <a:rPr lang="en-US" sz="4000" b="1" smtClean="0"/>
            </a:br>
            <a:endParaRPr lang="en-US" sz="4000" smtClean="0"/>
          </a:p>
        </p:txBody>
      </p:sp>
      <p:sp>
        <p:nvSpPr>
          <p:cNvPr id="3" name="Subtitle 2"/>
          <p:cNvSpPr>
            <a:spLocks noGrp="1"/>
          </p:cNvSpPr>
          <p:nvPr>
            <p:ph type="subTitle" idx="1"/>
          </p:nvPr>
        </p:nvSpPr>
        <p:spPr>
          <a:xfrm>
            <a:off x="228600" y="1752600"/>
            <a:ext cx="8763000" cy="4343400"/>
          </a:xfrm>
        </p:spPr>
        <p:txBody>
          <a:bodyPr rtlCol="0">
            <a:normAutofit fontScale="92500" lnSpcReduction="10000"/>
          </a:bodyPr>
          <a:lstStyle/>
          <a:p>
            <a:pPr algn="just" rtl="1" eaLnBrk="1" fontAlgn="auto" hangingPunct="1">
              <a:spcAft>
                <a:spcPts val="0"/>
              </a:spcAft>
              <a:buFont typeface="Arial" pitchFamily="34" charset="0"/>
              <a:buNone/>
              <a:defRPr/>
            </a:pPr>
            <a:r>
              <a:rPr lang="ar-EG" dirty="0" smtClean="0">
                <a:solidFill>
                  <a:schemeClr val="tx1"/>
                </a:solidFill>
              </a:rPr>
              <a:t>المعدن </a:t>
            </a:r>
            <a:r>
              <a:rPr lang="ar-EG" dirty="0">
                <a:solidFill>
                  <a:schemeClr val="tx1"/>
                </a:solidFill>
              </a:rPr>
              <a:t>بأنه كل مادة صلبة متجانسة غير عضوية تكونت بفعل عوامل طبيعية ، ويتميز بأن له بناء ذريا منظما وتركيبا كيميائيا مميزا. </a:t>
            </a:r>
            <a:r>
              <a:rPr lang="ar-EG" dirty="0" smtClean="0">
                <a:solidFill>
                  <a:schemeClr val="tx1"/>
                </a:solidFill>
              </a:rPr>
              <a:t>ال</a:t>
            </a:r>
            <a:r>
              <a:rPr lang="ar-EG" dirty="0" smtClean="0">
                <a:solidFill>
                  <a:srgbClr val="00B0F0"/>
                </a:solidFill>
              </a:rPr>
              <a:t>معدن </a:t>
            </a:r>
            <a:r>
              <a:rPr lang="ar-EG" dirty="0">
                <a:solidFill>
                  <a:srgbClr val="00B0F0"/>
                </a:solidFill>
              </a:rPr>
              <a:t>يمكن التعرف عليه وتمييزه عن معدن آخر إذا وجد في هيئة بلورة كاملة الأوجه ، أو حتى في وجود بعض الاوجه</a:t>
            </a:r>
            <a:r>
              <a:rPr lang="ar-EG" dirty="0">
                <a:solidFill>
                  <a:schemeClr val="tx1"/>
                </a:solidFill>
              </a:rPr>
              <a:t>. ولكن نظرا لأن المعادن توجد في الطبيعة – في معظم الحالات – في هيئة مجموعات بلورية متجانسة أو غير متجانسة ، وكذلك في هيئة مجموعات معدنية متبلورة ، مثل التوائم ، والبلورات النطاقية ، والمجموعات غير المنتظمة والمجموعات الحبيبية والشجرية والعنقودية .. الخ ، وفي هذه الأخيرة لا توجد أوجه بلورية على مادة المعدن مما يجعل التعرف على المعدن – إعتمادا على خواص أوجهه البلورية وتوزيعها – مستحيلا </a:t>
            </a:r>
            <a:endParaRPr lang="en-US" dirty="0">
              <a:solidFill>
                <a:schemeClr val="tx1"/>
              </a:solidFill>
            </a:endParaRPr>
          </a:p>
        </p:txBody>
      </p:sp>
    </p:spTree>
    <p:extLst>
      <p:ext uri="{BB962C8B-B14F-4D97-AF65-F5344CB8AC3E}">
        <p14:creationId xmlns="" xmlns:p14="http://schemas.microsoft.com/office/powerpoint/2010/main" val="744781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52400" y="152400"/>
            <a:ext cx="8839200" cy="655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r>
              <a:rPr lang="ar-EG" sz="2800" dirty="0">
                <a:latin typeface="Calibri" pitchFamily="34" charset="0"/>
              </a:rPr>
              <a:t>ذلك فإننا نلجأ إلى طريقة أخرى للتعرف على المعدن وتمييزع عن غيره. هذه الطريقة هي الإستعانة </a:t>
            </a:r>
            <a:r>
              <a:rPr lang="ar-EG" sz="2800" dirty="0">
                <a:solidFill>
                  <a:srgbClr val="00B0F0"/>
                </a:solidFill>
                <a:latin typeface="Calibri" pitchFamily="34" charset="0"/>
              </a:rPr>
              <a:t>بخواص المعدن الفيزيائية وهي خوصا سهلة التعيين</a:t>
            </a:r>
            <a:r>
              <a:rPr lang="ar-EG" sz="2800" dirty="0">
                <a:latin typeface="Calibri" pitchFamily="34" charset="0"/>
              </a:rPr>
              <a:t>. ولما كانت هذه الخواص تتوقف على كل من البناء الذري التركيب الكيميائية فإنها في مجموعها مميزة لكل معدن. والخوصا الفيزيائية التالية لا يمكن حصرها في ستة أقسام يمكن تعيينها في العينات اليديوية دون الحاجة إلى الإستعانة بأجهزة خاصة معقدة غالية الثمن.</a:t>
            </a:r>
          </a:p>
          <a:p>
            <a:pPr algn="just" rtl="1"/>
            <a:r>
              <a:rPr lang="ar-EG" sz="2800" dirty="0">
                <a:latin typeface="Calibri" pitchFamily="34" charset="0"/>
              </a:rPr>
              <a:t>أما إذا كانت عينة العدن صغيرة لدرجة لا تسمح بتعيين هذه الخواص الفيزيائية ، أو أن تعيين هذه الخواص الفيزيائية لم يؤد إلى تحقيق المعدن تحقيقا مؤكدا والتعرف على إسمه ، أو أريد الحصول على معلومات تفصيلية مرتبطة بالبناء الذري والوحدة البنائية ، وأبعادها وخواصها التماثلية ، والخواص الفيزيائية التفصيلية للمعدن ، فإننا </a:t>
            </a:r>
            <a:r>
              <a:rPr lang="ar-EG" sz="2800" dirty="0">
                <a:solidFill>
                  <a:srgbClr val="00B0F0"/>
                </a:solidFill>
                <a:latin typeface="Calibri" pitchFamily="34" charset="0"/>
              </a:rPr>
              <a:t>نلجأ إلى إستخدام أجهزة متخصصة للحصول على هذه المعلومات وتحقيق العدن ، مثل الميكروسكوب المستقطب (بنوعية للمعادن الشفافة والمعادن المعتمة) ، وحيود الأشعة السينية ، والتحليل الحراري التفاضلي ، والتحليل الطيفي الإمتصاصي بالأشعة دون الحمراء </a:t>
            </a:r>
          </a:p>
        </p:txBody>
      </p:sp>
    </p:spTree>
    <p:extLst>
      <p:ext uri="{BB962C8B-B14F-4D97-AF65-F5344CB8AC3E}">
        <p14:creationId xmlns="" xmlns:p14="http://schemas.microsoft.com/office/powerpoint/2010/main" val="1596132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87325" y="908720"/>
            <a:ext cx="8763000"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r>
              <a:rPr lang="en-US" sz="2400" dirty="0">
                <a:latin typeface="Calibri" pitchFamily="34" charset="0"/>
              </a:rPr>
              <a:t>1</a:t>
            </a:r>
            <a:r>
              <a:rPr lang="ar-EG" sz="2400" dirty="0">
                <a:solidFill>
                  <a:srgbClr val="FF0000"/>
                </a:solidFill>
                <a:latin typeface="Calibri" pitchFamily="34" charset="0"/>
              </a:rPr>
              <a:t>- خواص بصرية </a:t>
            </a:r>
            <a:r>
              <a:rPr lang="en-US" sz="2400" dirty="0">
                <a:solidFill>
                  <a:srgbClr val="FF0000"/>
                </a:solidFill>
                <a:latin typeface="Calibri" pitchFamily="34" charset="0"/>
              </a:rPr>
              <a:t>Optical properties</a:t>
            </a:r>
            <a:r>
              <a:rPr lang="en-US" sz="2400" dirty="0">
                <a:latin typeface="Calibri" pitchFamily="34" charset="0"/>
              </a:rPr>
              <a:t>: </a:t>
            </a:r>
            <a:r>
              <a:rPr lang="ar-EG" sz="2400" dirty="0">
                <a:latin typeface="Calibri" pitchFamily="34" charset="0"/>
              </a:rPr>
              <a:t>وهذه خواص تعتمد على </a:t>
            </a:r>
            <a:r>
              <a:rPr lang="ar-EG" sz="2400" dirty="0" smtClean="0">
                <a:latin typeface="Calibri" pitchFamily="34" charset="0"/>
              </a:rPr>
              <a:t>الضوء، </a:t>
            </a:r>
            <a:r>
              <a:rPr lang="ar-EG" sz="2400" dirty="0">
                <a:latin typeface="Calibri" pitchFamily="34" charset="0"/>
              </a:rPr>
              <a:t>ومن أمثلتها </a:t>
            </a:r>
            <a:r>
              <a:rPr lang="ar-EG" sz="2400" dirty="0" smtClean="0">
                <a:latin typeface="Calibri" pitchFamily="34" charset="0"/>
              </a:rPr>
              <a:t>البريق، </a:t>
            </a:r>
            <a:r>
              <a:rPr lang="ar-EG" sz="2400" dirty="0">
                <a:latin typeface="Calibri" pitchFamily="34" charset="0"/>
              </a:rPr>
              <a:t>واللون ، وعرض الألوان ، </a:t>
            </a:r>
            <a:r>
              <a:rPr lang="ar-EG" sz="2400" dirty="0" smtClean="0">
                <a:latin typeface="Calibri" pitchFamily="34" charset="0"/>
              </a:rPr>
              <a:t>والتضوء، والشفافية، </a:t>
            </a:r>
            <a:r>
              <a:rPr lang="ar-EG" sz="2400" dirty="0">
                <a:latin typeface="Calibri" pitchFamily="34" charset="0"/>
              </a:rPr>
              <a:t>والمخدش.</a:t>
            </a:r>
          </a:p>
          <a:p>
            <a:pPr algn="just" rtl="1"/>
            <a:r>
              <a:rPr lang="ar-EG" sz="2400" dirty="0">
                <a:solidFill>
                  <a:srgbClr val="FF0000"/>
                </a:solidFill>
                <a:latin typeface="Calibri" pitchFamily="34" charset="0"/>
              </a:rPr>
              <a:t>2- خواص تماسكية </a:t>
            </a:r>
            <a:r>
              <a:rPr lang="en-US" sz="2400" dirty="0" smtClean="0">
                <a:solidFill>
                  <a:srgbClr val="FF0000"/>
                </a:solidFill>
                <a:latin typeface="Calibri" pitchFamily="34" charset="0"/>
              </a:rPr>
              <a:t> Cohesive </a:t>
            </a:r>
            <a:r>
              <a:rPr lang="en-US" sz="2400" dirty="0">
                <a:solidFill>
                  <a:srgbClr val="FF0000"/>
                </a:solidFill>
                <a:latin typeface="Calibri" pitchFamily="34" charset="0"/>
              </a:rPr>
              <a:t>properties:</a:t>
            </a:r>
            <a:r>
              <a:rPr lang="en-US" sz="2400" dirty="0">
                <a:latin typeface="Calibri" pitchFamily="34" charset="0"/>
              </a:rPr>
              <a:t> </a:t>
            </a:r>
            <a:r>
              <a:rPr lang="ar-EG" sz="2400" dirty="0">
                <a:latin typeface="Calibri" pitchFamily="34" charset="0"/>
              </a:rPr>
              <a:t>وهذه خواص تعتمد على تماسك مادة المعدن ومدة </a:t>
            </a:r>
            <a:r>
              <a:rPr lang="ar-EG" sz="2400" dirty="0" smtClean="0">
                <a:latin typeface="Calibri" pitchFamily="34" charset="0"/>
              </a:rPr>
              <a:t>مرونتها، </a:t>
            </a:r>
            <a:r>
              <a:rPr lang="ar-EG" sz="2400" dirty="0">
                <a:latin typeface="Calibri" pitchFamily="34" charset="0"/>
              </a:rPr>
              <a:t>ومن أمثلتها </a:t>
            </a:r>
            <a:r>
              <a:rPr lang="ar-EG" sz="2400" dirty="0" smtClean="0">
                <a:latin typeface="Calibri" pitchFamily="34" charset="0"/>
              </a:rPr>
              <a:t>الصلادة، والإنفصام، والإنفصال، والمكسر، والقابلية </a:t>
            </a:r>
            <a:r>
              <a:rPr lang="ar-EG" sz="2400" dirty="0">
                <a:latin typeface="Calibri" pitchFamily="34" charset="0"/>
              </a:rPr>
              <a:t>للطرق والسحب.</a:t>
            </a:r>
          </a:p>
          <a:p>
            <a:pPr algn="just" rtl="1"/>
            <a:r>
              <a:rPr lang="ar-EG" sz="2400" dirty="0">
                <a:solidFill>
                  <a:srgbClr val="FF0000"/>
                </a:solidFill>
                <a:latin typeface="Calibri" pitchFamily="34" charset="0"/>
              </a:rPr>
              <a:t>3- خواص كهرومغناطيسية </a:t>
            </a:r>
            <a:r>
              <a:rPr lang="en-US" sz="2400" dirty="0">
                <a:solidFill>
                  <a:srgbClr val="FF0000"/>
                </a:solidFill>
                <a:latin typeface="Calibri" pitchFamily="34" charset="0"/>
              </a:rPr>
              <a:t>Electrical and Magnetic properties: </a:t>
            </a:r>
            <a:r>
              <a:rPr lang="ar-EG" sz="2400" dirty="0">
                <a:latin typeface="Calibri" pitchFamily="34" charset="0"/>
              </a:rPr>
              <a:t>وهذه خواص تتوقف على الكهربائية </a:t>
            </a:r>
            <a:r>
              <a:rPr lang="ar-EG" sz="2400" dirty="0" smtClean="0">
                <a:latin typeface="Calibri" pitchFamily="34" charset="0"/>
              </a:rPr>
              <a:t>والمغناطيسية، </a:t>
            </a:r>
            <a:r>
              <a:rPr lang="ar-EG" sz="2400" dirty="0">
                <a:latin typeface="Calibri" pitchFamily="34" charset="0"/>
              </a:rPr>
              <a:t>ومن أمثلتها الكهرباء </a:t>
            </a:r>
            <a:r>
              <a:rPr lang="ar-EG" sz="2400" dirty="0" smtClean="0">
                <a:latin typeface="Calibri" pitchFamily="34" charset="0"/>
              </a:rPr>
              <a:t>الحرارية، </a:t>
            </a:r>
            <a:r>
              <a:rPr lang="ar-EG" sz="2400" dirty="0">
                <a:latin typeface="Calibri" pitchFamily="34" charset="0"/>
              </a:rPr>
              <a:t>والكهرباء الضغطية والمغناطيسية.</a:t>
            </a:r>
          </a:p>
          <a:p>
            <a:pPr algn="just" rtl="1"/>
            <a:r>
              <a:rPr lang="ar-EG" sz="2400" dirty="0">
                <a:solidFill>
                  <a:srgbClr val="FF0000"/>
                </a:solidFill>
                <a:latin typeface="Calibri" pitchFamily="34" charset="0"/>
              </a:rPr>
              <a:t>4- الوزن النوعي </a:t>
            </a:r>
            <a:r>
              <a:rPr lang="en-US" sz="2400" dirty="0">
                <a:solidFill>
                  <a:srgbClr val="FF0000"/>
                </a:solidFill>
                <a:latin typeface="Calibri" pitchFamily="34" charset="0"/>
              </a:rPr>
              <a:t>Specific gravity</a:t>
            </a:r>
            <a:r>
              <a:rPr lang="en-US" sz="2400" dirty="0">
                <a:latin typeface="Calibri" pitchFamily="34" charset="0"/>
              </a:rPr>
              <a:t>: </a:t>
            </a:r>
            <a:r>
              <a:rPr lang="ar-EG" sz="2400" dirty="0">
                <a:latin typeface="Calibri" pitchFamily="34" charset="0"/>
              </a:rPr>
              <a:t>أو بمعنى آخر كثافة المعدن بالنسبة لكثافة الماء. </a:t>
            </a:r>
            <a:r>
              <a:rPr lang="ar-EG" sz="2400" dirty="0">
                <a:solidFill>
                  <a:srgbClr val="FF0000"/>
                </a:solidFill>
                <a:latin typeface="Calibri" pitchFamily="34" charset="0"/>
              </a:rPr>
              <a:t>5- </a:t>
            </a:r>
            <a:r>
              <a:rPr lang="ar-EG" sz="2400" dirty="0" smtClean="0">
                <a:solidFill>
                  <a:srgbClr val="FF0000"/>
                </a:solidFill>
                <a:latin typeface="Calibri" pitchFamily="34" charset="0"/>
              </a:rPr>
              <a:t>خواص </a:t>
            </a:r>
            <a:r>
              <a:rPr lang="ar-EG" sz="2400" dirty="0">
                <a:solidFill>
                  <a:srgbClr val="FF0000"/>
                </a:solidFill>
                <a:latin typeface="Calibri" pitchFamily="34" charset="0"/>
              </a:rPr>
              <a:t>أخرى </a:t>
            </a:r>
            <a:r>
              <a:rPr lang="ar-EG" sz="2400" dirty="0">
                <a:latin typeface="Calibri" pitchFamily="34" charset="0"/>
              </a:rPr>
              <a:t>، (غير سالفة الذكر): مثل المذاق ، الملمس ، والرائحة ، والنشاط الإشعاعي.</a:t>
            </a:r>
          </a:p>
        </p:txBody>
      </p:sp>
    </p:spTree>
    <p:extLst>
      <p:ext uri="{BB962C8B-B14F-4D97-AF65-F5344CB8AC3E}">
        <p14:creationId xmlns="" xmlns:p14="http://schemas.microsoft.com/office/powerpoint/2010/main" val="372121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556792"/>
            <a:ext cx="8053180" cy="1754326"/>
          </a:xfrm>
          <a:prstGeom prst="rect">
            <a:avLst/>
          </a:prstGeom>
          <a:noFill/>
        </p:spPr>
        <p:txBody>
          <a:bodyPr wrap="square" lIns="91440" tIns="45720" rIns="91440" bIns="45720">
            <a:spAutoFit/>
          </a:bodyPr>
          <a:lstStyle/>
          <a:p>
            <a:pPr algn="ctr" rtl="1"/>
            <a:r>
              <a:rPr lang="ar-EG" sz="54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rPr>
              <a:t>- الخواص البصرية </a:t>
            </a:r>
            <a:r>
              <a:rPr lang="en-US" sz="54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rPr>
              <a:t>Optical properties</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val="365660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half" idx="1"/>
          </p:nvPr>
        </p:nvSpPr>
        <p:spPr>
          <a:xfrm>
            <a:off x="214313" y="214313"/>
            <a:ext cx="8786812" cy="6429375"/>
          </a:xfrm>
        </p:spPr>
        <p:txBody>
          <a:bodyPr/>
          <a:lstStyle/>
          <a:p>
            <a:pPr algn="r" rtl="1"/>
            <a:r>
              <a:rPr lang="ar-EG" b="1" dirty="0" smtClean="0"/>
              <a:t>اللون</a:t>
            </a:r>
            <a:r>
              <a:rPr lang="ar-EG" dirty="0" smtClean="0"/>
              <a:t>: يرجع المعدن إلى تركيبه الكيميائي الذي يؤدي إلى امتصاص جزء معين فقط من الطيف المرئي بينما ينعكس الجز المتبقي لتراه العين.</a:t>
            </a:r>
          </a:p>
          <a:p>
            <a:pPr algn="r" rtl="1"/>
            <a:r>
              <a:rPr lang="ar-EG" dirty="0" smtClean="0"/>
              <a:t>و لذا فإن المعادن تقسم من حيث ثبات الوانها إلى قسمين:</a:t>
            </a:r>
          </a:p>
          <a:p>
            <a:pPr algn="r" rtl="1"/>
            <a:r>
              <a:rPr lang="ar-EG" dirty="0" smtClean="0"/>
              <a:t>1- </a:t>
            </a:r>
            <a:r>
              <a:rPr lang="ar-EG" b="1" dirty="0" smtClean="0">
                <a:solidFill>
                  <a:srgbClr val="0000CC"/>
                </a:solidFill>
              </a:rPr>
              <a:t>معادن ثابتة </a:t>
            </a:r>
            <a:r>
              <a:rPr lang="ar-EG" b="1" dirty="0" smtClean="0">
                <a:solidFill>
                  <a:srgbClr val="0000CC"/>
                </a:solidFill>
              </a:rPr>
              <a:t>الألوان </a:t>
            </a:r>
            <a:r>
              <a:rPr lang="ar-EG" b="1" dirty="0" smtClean="0">
                <a:solidFill>
                  <a:srgbClr val="0000CC"/>
                </a:solidFill>
              </a:rPr>
              <a:t>(</a:t>
            </a:r>
            <a:r>
              <a:rPr lang="ar-EG" sz="2000" b="1" dirty="0" smtClean="0">
                <a:solidFill>
                  <a:srgbClr val="0000CC"/>
                </a:solidFill>
              </a:rPr>
              <a:t>إديوكروماتيك</a:t>
            </a:r>
            <a:r>
              <a:rPr lang="ar-EG" b="1" dirty="0" smtClean="0">
                <a:solidFill>
                  <a:srgbClr val="0000CC"/>
                </a:solidFill>
              </a:rPr>
              <a:t>) </a:t>
            </a:r>
            <a:r>
              <a:rPr lang="en-US" dirty="0" smtClean="0">
                <a:solidFill>
                  <a:srgbClr val="0000CC"/>
                </a:solidFill>
              </a:rPr>
              <a:t>:</a:t>
            </a:r>
            <a:r>
              <a:rPr lang="en-US" dirty="0" err="1" smtClean="0">
                <a:solidFill>
                  <a:srgbClr val="0000CC"/>
                </a:solidFill>
              </a:rPr>
              <a:t>Idiochromatic</a:t>
            </a:r>
            <a:r>
              <a:rPr lang="en-US" dirty="0" smtClean="0">
                <a:solidFill>
                  <a:srgbClr val="0000CC"/>
                </a:solidFill>
              </a:rPr>
              <a:t> minerals</a:t>
            </a:r>
            <a:endParaRPr lang="ar-EG" dirty="0" smtClean="0">
              <a:solidFill>
                <a:srgbClr val="0000CC"/>
              </a:solidFill>
            </a:endParaRPr>
          </a:p>
          <a:p>
            <a:pPr algn="r" rtl="1"/>
            <a:r>
              <a:rPr lang="ar-EG" dirty="0" smtClean="0"/>
              <a:t>و هي المعادن التي لها ألوان ثابتة لا تتغير بسبب وجود عناصر كيميائية </a:t>
            </a:r>
            <a:r>
              <a:rPr lang="ar-EG" b="1" dirty="0" smtClean="0"/>
              <a:t>مُل</a:t>
            </a:r>
            <a:r>
              <a:rPr lang="ar-EG" b="1" dirty="0" smtClean="0">
                <a:solidFill>
                  <a:srgbClr val="0000CC"/>
                </a:solidFill>
              </a:rPr>
              <a:t>َّ</a:t>
            </a:r>
            <a:r>
              <a:rPr lang="ar-EG" b="1" dirty="0" smtClean="0"/>
              <a:t>وِنة </a:t>
            </a:r>
            <a:r>
              <a:rPr lang="ar-EG" dirty="0" smtClean="0"/>
              <a:t>(كالعناصر الانتقالية مثلاً) في تركيبتها الكيميائية الثابتة المميزة للمعدن.</a:t>
            </a:r>
          </a:p>
          <a:p>
            <a:pPr algn="r" rtl="1"/>
            <a:r>
              <a:rPr lang="ar-EG" dirty="0" smtClean="0"/>
              <a:t>و مثال ذلك معدن المالاكيت الأخضر </a:t>
            </a:r>
            <a:r>
              <a:rPr lang="en-US" b="1" dirty="0" smtClean="0">
                <a:solidFill>
                  <a:srgbClr val="00CC00"/>
                </a:solidFill>
              </a:rPr>
              <a:t>Cu</a:t>
            </a:r>
            <a:r>
              <a:rPr lang="en-US" b="1" baseline="-25000" dirty="0" smtClean="0"/>
              <a:t>2</a:t>
            </a:r>
            <a:r>
              <a:rPr lang="en-US" b="1" dirty="0" smtClean="0"/>
              <a:t>(CO</a:t>
            </a:r>
            <a:r>
              <a:rPr lang="en-US" b="1" baseline="-25000" dirty="0" smtClean="0"/>
              <a:t>3</a:t>
            </a:r>
            <a:r>
              <a:rPr lang="en-US" b="1" dirty="0" smtClean="0"/>
              <a:t>)(OH)</a:t>
            </a:r>
            <a:r>
              <a:rPr lang="en-US" b="1" baseline="-25000" dirty="0" smtClean="0"/>
              <a:t>2</a:t>
            </a:r>
            <a:r>
              <a:rPr lang="ar-EG" b="1" baseline="-25000" dirty="0" smtClean="0"/>
              <a:t>، </a:t>
            </a:r>
            <a:r>
              <a:rPr lang="ar-EG" b="1" dirty="0" smtClean="0"/>
              <a:t>و معدن سينابار الأحمر الطوبي </a:t>
            </a:r>
            <a:r>
              <a:rPr lang="en-US" b="1" dirty="0" err="1" smtClean="0">
                <a:solidFill>
                  <a:srgbClr val="A50021"/>
                </a:solidFill>
              </a:rPr>
              <a:t>Hg</a:t>
            </a:r>
            <a:r>
              <a:rPr lang="en-US" b="1" dirty="0" err="1" smtClean="0"/>
              <a:t>S</a:t>
            </a:r>
            <a:r>
              <a:rPr lang="ar-EG" b="1" dirty="0" smtClean="0"/>
              <a:t>، و معدن الكبريت الأصفر ٍ</a:t>
            </a:r>
            <a:r>
              <a:rPr lang="en-US" b="1" dirty="0" smtClean="0"/>
              <a:t>S</a:t>
            </a:r>
            <a:r>
              <a:rPr lang="ar-EG" b="1" dirty="0" smtClean="0"/>
              <a:t> و معدن </a:t>
            </a:r>
            <a:r>
              <a:rPr lang="ar-EG" b="1" dirty="0" smtClean="0"/>
              <a:t>الهيماتيت </a:t>
            </a:r>
            <a:r>
              <a:rPr lang="ar-EG" b="1" dirty="0" smtClean="0"/>
              <a:t>الأخمر القاتم </a:t>
            </a:r>
            <a:r>
              <a:rPr lang="en-US" b="1" dirty="0" smtClean="0">
                <a:solidFill>
                  <a:srgbClr val="FF0000"/>
                </a:solidFill>
              </a:rPr>
              <a:t>Fe</a:t>
            </a:r>
            <a:r>
              <a:rPr lang="en-US" b="1" baseline="-25000" dirty="0" smtClean="0"/>
              <a:t>2</a:t>
            </a:r>
            <a:r>
              <a:rPr lang="en-US" b="1" dirty="0" smtClean="0"/>
              <a:t>O</a:t>
            </a:r>
            <a:r>
              <a:rPr lang="en-US" b="1" baseline="-25000" dirty="0" smtClean="0"/>
              <a:t>3</a:t>
            </a:r>
            <a:r>
              <a:rPr lang="en-US" b="1" dirty="0" smtClean="0"/>
              <a:t> </a:t>
            </a:r>
            <a:r>
              <a:rPr lang="ar-EG" b="1" dirty="0" smtClean="0"/>
              <a:t>.</a:t>
            </a:r>
          </a:p>
          <a:p>
            <a:pPr algn="r" rtl="1"/>
            <a:r>
              <a:rPr lang="ar-EG" dirty="0" smtClean="0"/>
              <a:t> 1- </a:t>
            </a:r>
            <a:r>
              <a:rPr lang="ar-EG" b="1" dirty="0" smtClean="0">
                <a:solidFill>
                  <a:srgbClr val="0000CC"/>
                </a:solidFill>
              </a:rPr>
              <a:t>معادن متغيرو الألوان (</a:t>
            </a:r>
            <a:r>
              <a:rPr lang="ar-EG" sz="2000" b="1" dirty="0" smtClean="0">
                <a:solidFill>
                  <a:srgbClr val="0000CC"/>
                </a:solidFill>
              </a:rPr>
              <a:t>أللوكروماتيك</a:t>
            </a:r>
            <a:r>
              <a:rPr lang="ar-EG" b="1" dirty="0" smtClean="0">
                <a:solidFill>
                  <a:srgbClr val="0000CC"/>
                </a:solidFill>
              </a:rPr>
              <a:t>) </a:t>
            </a:r>
            <a:r>
              <a:rPr lang="en-US" dirty="0" smtClean="0">
                <a:solidFill>
                  <a:srgbClr val="0000CC"/>
                </a:solidFill>
              </a:rPr>
              <a:t>:</a:t>
            </a:r>
            <a:r>
              <a:rPr lang="en-US" dirty="0" err="1" smtClean="0">
                <a:solidFill>
                  <a:srgbClr val="0000CC"/>
                </a:solidFill>
              </a:rPr>
              <a:t>Allochromatic</a:t>
            </a:r>
            <a:r>
              <a:rPr lang="en-US" dirty="0" smtClean="0">
                <a:solidFill>
                  <a:srgbClr val="0000CC"/>
                </a:solidFill>
              </a:rPr>
              <a:t> minerals</a:t>
            </a:r>
          </a:p>
          <a:p>
            <a:pPr algn="r" rtl="1"/>
            <a:r>
              <a:rPr lang="ar-EG" dirty="0" smtClean="0">
                <a:solidFill>
                  <a:srgbClr val="0000CC"/>
                </a:solidFill>
              </a:rPr>
              <a:t>و هي التي تنتج الوانها من عناصر </a:t>
            </a:r>
            <a:r>
              <a:rPr lang="ar-EG" b="1" dirty="0" smtClean="0"/>
              <a:t>مُل</a:t>
            </a:r>
            <a:r>
              <a:rPr lang="ar-EG" b="1" dirty="0" smtClean="0">
                <a:solidFill>
                  <a:srgbClr val="0000CC"/>
                </a:solidFill>
              </a:rPr>
              <a:t>َّ</a:t>
            </a:r>
            <a:r>
              <a:rPr lang="ar-EG" b="1" dirty="0" smtClean="0"/>
              <a:t>وِنة </a:t>
            </a:r>
            <a:r>
              <a:rPr lang="ar-EG" dirty="0" smtClean="0">
                <a:solidFill>
                  <a:srgbClr val="0000CC"/>
                </a:solidFill>
              </a:rPr>
              <a:t>ليست في تركيبتها الكيميائية الثابتة لكنها تتواجد كشوائب و بنسب ضئيلة و متغيرة في مدي محدود.</a:t>
            </a:r>
          </a:p>
          <a:p>
            <a:pPr algn="r" rtl="1"/>
            <a:endParaRPr lang="en-US" b="1" dirty="0" smtClean="0"/>
          </a:p>
        </p:txBody>
      </p:sp>
    </p:spTree>
    <p:extLst>
      <p:ext uri="{BB962C8B-B14F-4D97-AF65-F5344CB8AC3E}">
        <p14:creationId xmlns="" xmlns:p14="http://schemas.microsoft.com/office/powerpoint/2010/main" val="3029825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half" idx="1"/>
          </p:nvPr>
        </p:nvSpPr>
        <p:spPr>
          <a:xfrm>
            <a:off x="214313" y="142875"/>
            <a:ext cx="8786812" cy="6572250"/>
          </a:xfrm>
        </p:spPr>
        <p:txBody>
          <a:bodyPr/>
          <a:lstStyle/>
          <a:p>
            <a:pPr algn="just" rtl="1"/>
            <a:r>
              <a:rPr lang="ar-EG" dirty="0" smtClean="0">
                <a:latin typeface="Calibri" pitchFamily="34" charset="0"/>
              </a:rPr>
              <a:t>ومن الأمثلة المعروفة هي اختلاف الألوان في معدن الكوارتز الذي يكون عديم اللون و شفاف عندما يكون نقياً، لكن يوجد أيضاً </a:t>
            </a:r>
            <a:r>
              <a:rPr lang="ar-EG" dirty="0" smtClean="0">
                <a:solidFill>
                  <a:srgbClr val="0070C0"/>
                </a:solidFill>
                <a:latin typeface="Calibri" pitchFamily="34" charset="0"/>
              </a:rPr>
              <a:t>الكوارتز الوردي </a:t>
            </a:r>
            <a:r>
              <a:rPr lang="en-US" dirty="0" smtClean="0">
                <a:solidFill>
                  <a:srgbClr val="0070C0"/>
                </a:solidFill>
                <a:latin typeface="Calibri" pitchFamily="34" charset="0"/>
              </a:rPr>
              <a:t>Rose quartz  </a:t>
            </a:r>
            <a:r>
              <a:rPr lang="ar-EG" dirty="0" smtClean="0">
                <a:latin typeface="Calibri" pitchFamily="34" charset="0"/>
              </a:rPr>
              <a:t> و ينتج عن </a:t>
            </a:r>
            <a:r>
              <a:rPr lang="ar-EG" dirty="0" smtClean="0">
                <a:solidFill>
                  <a:srgbClr val="FF0000"/>
                </a:solidFill>
                <a:latin typeface="Calibri" pitchFamily="34" charset="0"/>
              </a:rPr>
              <a:t>وجود شوائب من أكسيد الحديديك (اللون الأحمر) </a:t>
            </a:r>
            <a:r>
              <a:rPr lang="en-US" dirty="0" smtClean="0">
                <a:solidFill>
                  <a:srgbClr val="FF0000"/>
                </a:solidFill>
                <a:latin typeface="Calibri" pitchFamily="34" charset="0"/>
              </a:rPr>
              <a:t> </a:t>
            </a:r>
            <a:r>
              <a:rPr lang="ar-EG" dirty="0" smtClean="0">
                <a:solidFill>
                  <a:srgbClr val="7030A0"/>
                </a:solidFill>
                <a:latin typeface="Calibri" pitchFamily="34" charset="0"/>
              </a:rPr>
              <a:t>والكوارتز البنفسجي </a:t>
            </a:r>
            <a:r>
              <a:rPr lang="en-US" dirty="0" err="1" smtClean="0">
                <a:solidFill>
                  <a:srgbClr val="7030A0"/>
                </a:solidFill>
                <a:latin typeface="Calibri" pitchFamily="34" charset="0"/>
              </a:rPr>
              <a:t>Amethyat</a:t>
            </a:r>
            <a:r>
              <a:rPr lang="en-US" dirty="0" smtClean="0">
                <a:solidFill>
                  <a:srgbClr val="7030A0"/>
                </a:solidFill>
                <a:latin typeface="Calibri" pitchFamily="34" charset="0"/>
              </a:rPr>
              <a:t> </a:t>
            </a:r>
            <a:r>
              <a:rPr lang="en-US" dirty="0" smtClean="0">
                <a:latin typeface="Calibri" pitchFamily="34" charset="0"/>
              </a:rPr>
              <a:t>، </a:t>
            </a:r>
            <a:r>
              <a:rPr lang="ar-EG" dirty="0" smtClean="0">
                <a:solidFill>
                  <a:srgbClr val="00B0F0"/>
                </a:solidFill>
                <a:latin typeface="Calibri" pitchFamily="34" charset="0"/>
              </a:rPr>
              <a:t>الذي ينتج من شوائب بسيطة من أكاسيد المنجنيز (اللون البنفسجي) </a:t>
            </a:r>
            <a:r>
              <a:rPr lang="ar-EG" dirty="0" smtClean="0">
                <a:solidFill>
                  <a:srgbClr val="FF0000"/>
                </a:solidFill>
                <a:latin typeface="Calibri" pitchFamily="34" charset="0"/>
              </a:rPr>
              <a:t>والكوارتز الأحمر خفي التبلور </a:t>
            </a:r>
            <a:r>
              <a:rPr lang="en-US" dirty="0" err="1" smtClean="0">
                <a:solidFill>
                  <a:srgbClr val="FF0000"/>
                </a:solidFill>
                <a:latin typeface="Calibri" pitchFamily="34" charset="0"/>
              </a:rPr>
              <a:t>crysptocrystalline</a:t>
            </a:r>
            <a:r>
              <a:rPr lang="en-US" dirty="0" smtClean="0">
                <a:solidFill>
                  <a:srgbClr val="FF0000"/>
                </a:solidFill>
                <a:latin typeface="Calibri" pitchFamily="34" charset="0"/>
              </a:rPr>
              <a:t> ، </a:t>
            </a:r>
            <a:r>
              <a:rPr lang="ar-EG" dirty="0" smtClean="0">
                <a:solidFill>
                  <a:srgbClr val="FF0000"/>
                </a:solidFill>
                <a:latin typeface="Calibri" pitchFamily="34" charset="0"/>
              </a:rPr>
              <a:t>المعروف باسم جاسبر </a:t>
            </a:r>
            <a:r>
              <a:rPr lang="en-US" dirty="0" smtClean="0">
                <a:solidFill>
                  <a:srgbClr val="FF0000"/>
                </a:solidFill>
                <a:latin typeface="Calibri" pitchFamily="34" charset="0"/>
              </a:rPr>
              <a:t>jasper</a:t>
            </a:r>
            <a:r>
              <a:rPr lang="en-US" dirty="0" smtClean="0">
                <a:latin typeface="Calibri" pitchFamily="34" charset="0"/>
              </a:rPr>
              <a:t> ، </a:t>
            </a:r>
            <a:r>
              <a:rPr lang="ar-EG" dirty="0" smtClean="0">
                <a:solidFill>
                  <a:srgbClr val="00B050"/>
                </a:solidFill>
                <a:latin typeface="Calibri" pitchFamily="34" charset="0"/>
              </a:rPr>
              <a:t>نتيجة وجود أكاسيد الحديد أيضاً. </a:t>
            </a:r>
          </a:p>
          <a:p>
            <a:pPr algn="just" rtl="1"/>
            <a:r>
              <a:rPr lang="ar-EG" dirty="0" smtClean="0">
                <a:solidFill>
                  <a:srgbClr val="0070C0"/>
                </a:solidFill>
                <a:latin typeface="Calibri" pitchFamily="34" charset="0"/>
              </a:rPr>
              <a:t>وقد يعزى التغير في اللون إلى البناء الذري للمعدن حيث توجد بعض الروابط بين الذرات "مكسرة" ، كما هو الحال في معدن الكوارتز المدخن </a:t>
            </a:r>
            <a:r>
              <a:rPr lang="en-US" dirty="0" smtClean="0">
                <a:solidFill>
                  <a:srgbClr val="0070C0"/>
                </a:solidFill>
                <a:latin typeface="Calibri" pitchFamily="34" charset="0"/>
              </a:rPr>
              <a:t>  smoky quartz </a:t>
            </a:r>
            <a:r>
              <a:rPr lang="ar-EG" dirty="0" smtClean="0">
                <a:solidFill>
                  <a:srgbClr val="0070C0"/>
                </a:solidFill>
                <a:latin typeface="Calibri" pitchFamily="34" charset="0"/>
              </a:rPr>
              <a:t>له لون الدخان.</a:t>
            </a:r>
            <a:endParaRPr lang="en-US" dirty="0" smtClean="0">
              <a:solidFill>
                <a:srgbClr val="0070C0"/>
              </a:solidFill>
              <a:latin typeface="Calibri" pitchFamily="34" charset="0"/>
            </a:endParaRPr>
          </a:p>
          <a:p>
            <a:pPr algn="just" rtl="1"/>
            <a:r>
              <a:rPr lang="ar-EG" dirty="0">
                <a:solidFill>
                  <a:srgbClr val="FF0000"/>
                </a:solidFill>
                <a:latin typeface="Calibri" pitchFamily="34" charset="0"/>
              </a:rPr>
              <a:t>فقد يكون السبب كيميائيا أي نتيجة لإختلاف التركيب الكيميائي من عينة إلى أخرى ، مثل معدن سافليريت </a:t>
            </a:r>
            <a:r>
              <a:rPr lang="en-US" dirty="0">
                <a:solidFill>
                  <a:srgbClr val="FF0000"/>
                </a:solidFill>
                <a:latin typeface="Calibri" pitchFamily="34" charset="0"/>
              </a:rPr>
              <a:t>Sphalerite ، </a:t>
            </a:r>
            <a:r>
              <a:rPr lang="ar-EG" dirty="0">
                <a:solidFill>
                  <a:srgbClr val="FF0000"/>
                </a:solidFill>
                <a:latin typeface="Calibri" pitchFamily="34" charset="0"/>
              </a:rPr>
              <a:t>الذي يختلف لونه من البني الأصفر إلى الأسود ، وذلك بسبب كثرة الحديد في هذه الحالة.</a:t>
            </a:r>
            <a:endParaRPr lang="en-US" dirty="0">
              <a:solidFill>
                <a:srgbClr val="FF0000"/>
              </a:solidFill>
            </a:endParaRPr>
          </a:p>
          <a:p>
            <a:pPr algn="just" rtl="1"/>
            <a:endParaRPr lang="en-US" dirty="0" smtClean="0">
              <a:latin typeface="Calibri" pitchFamily="34" charset="0"/>
            </a:endParaRPr>
          </a:p>
          <a:p>
            <a:pPr algn="just" rtl="1"/>
            <a:endParaRPr lang="ar-EG" dirty="0" smtClean="0"/>
          </a:p>
        </p:txBody>
      </p:sp>
    </p:spTree>
    <p:extLst>
      <p:ext uri="{BB962C8B-B14F-4D97-AF65-F5344CB8AC3E}">
        <p14:creationId xmlns="" xmlns:p14="http://schemas.microsoft.com/office/powerpoint/2010/main" val="2454619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sulfur"/>
          <p:cNvPicPr>
            <a:picLocks noChangeAspect="1" noChangeArrowheads="1"/>
          </p:cNvPicPr>
          <p:nvPr/>
        </p:nvPicPr>
        <p:blipFill>
          <a:blip r:embed="rId2">
            <a:extLst>
              <a:ext uri="{28A0092B-C50C-407E-A947-70E740481C1C}">
                <a14:useLocalDpi xmlns="" xmlns:a14="http://schemas.microsoft.com/office/drawing/2010/main" val="0"/>
              </a:ext>
            </a:extLst>
          </a:blip>
          <a:srcRect l="21111" t="20741" r="18889" b="20000"/>
          <a:stretch>
            <a:fillRect/>
          </a:stretch>
        </p:blipFill>
        <p:spPr bwMode="auto">
          <a:xfrm>
            <a:off x="4932040" y="188640"/>
            <a:ext cx="3466728" cy="3240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6" descr="I13-14-sulfu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395536" y="188640"/>
            <a:ext cx="3456384" cy="3010302"/>
          </a:xfrm>
          <a:prstGeom prst="rect">
            <a:avLst/>
          </a:prstGeom>
          <a:noFill/>
        </p:spPr>
      </p:pic>
      <p:pic>
        <p:nvPicPr>
          <p:cNvPr id="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a:xfrm>
            <a:off x="2195736" y="3522298"/>
            <a:ext cx="4762872" cy="3170223"/>
          </a:xfrm>
          <a:prstGeom prst="rect">
            <a:avLst/>
          </a:prstGeom>
          <a:noFill/>
        </p:spPr>
      </p:pic>
    </p:spTree>
    <p:extLst>
      <p:ext uri="{BB962C8B-B14F-4D97-AF65-F5344CB8AC3E}">
        <p14:creationId xmlns="" xmlns:p14="http://schemas.microsoft.com/office/powerpoint/2010/main" val="253243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37696" y="260648"/>
            <a:ext cx="9144000"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r>
              <a:rPr lang="ar-EG" sz="3200" dirty="0" smtClean="0">
                <a:solidFill>
                  <a:srgbClr val="FF0000"/>
                </a:solidFill>
                <a:latin typeface="Sakkal Majalla" pitchFamily="2" charset="-78"/>
                <a:cs typeface="Sakkal Majalla" pitchFamily="2" charset="-78"/>
              </a:rPr>
              <a:t>وقد </a:t>
            </a:r>
            <a:r>
              <a:rPr lang="ar-EG" sz="3200" dirty="0">
                <a:solidFill>
                  <a:srgbClr val="FF0000"/>
                </a:solidFill>
                <a:latin typeface="Sakkal Majalla" pitchFamily="2" charset="-78"/>
                <a:cs typeface="Sakkal Majalla" pitchFamily="2" charset="-78"/>
              </a:rPr>
              <a:t>يكون اللون موزعا في المعدن الواحد في هيئة حلقات أو نطاقات منتظمة حول بعضها البعض مثل معدن أجيت </a:t>
            </a:r>
            <a:r>
              <a:rPr lang="en-US" sz="3200" dirty="0" smtClean="0">
                <a:solidFill>
                  <a:srgbClr val="FF0000"/>
                </a:solidFill>
                <a:latin typeface="Sakkal Majalla" pitchFamily="2" charset="-78"/>
                <a:cs typeface="Sakkal Majalla" pitchFamily="2" charset="-78"/>
              </a:rPr>
              <a:t> Agate </a:t>
            </a:r>
            <a:r>
              <a:rPr lang="en-US" sz="3200" dirty="0">
                <a:solidFill>
                  <a:srgbClr val="FF0000"/>
                </a:solidFill>
                <a:latin typeface="Sakkal Majalla" pitchFamily="2" charset="-78"/>
                <a:cs typeface="Sakkal Majalla" pitchFamily="2" charset="-78"/>
              </a:rPr>
              <a:t>(</a:t>
            </a:r>
            <a:r>
              <a:rPr lang="ar-EG" sz="3200" dirty="0">
                <a:solidFill>
                  <a:srgbClr val="FF0000"/>
                </a:solidFill>
                <a:latin typeface="Sakkal Majalla" pitchFamily="2" charset="-78"/>
                <a:cs typeface="Sakkal Majalla" pitchFamily="2" charset="-78"/>
              </a:rPr>
              <a:t>كوارتز خفي التبلور) ، وتورمالين </a:t>
            </a:r>
            <a:r>
              <a:rPr lang="en-US" sz="3200" dirty="0">
                <a:solidFill>
                  <a:srgbClr val="FF0000"/>
                </a:solidFill>
                <a:latin typeface="Sakkal Majalla" pitchFamily="2" charset="-78"/>
                <a:cs typeface="Sakkal Majalla" pitchFamily="2" charset="-78"/>
              </a:rPr>
              <a:t>Tourmaline ، (</a:t>
            </a:r>
            <a:r>
              <a:rPr lang="ar-EG" sz="3200" dirty="0">
                <a:solidFill>
                  <a:srgbClr val="FF0000"/>
                </a:solidFill>
                <a:latin typeface="Sakkal Majalla" pitchFamily="2" charset="-78"/>
                <a:cs typeface="Sakkal Majalla" pitchFamily="2" charset="-78"/>
              </a:rPr>
              <a:t>سليكات الألومنيوم والبورون والمغنسويم والحديد</a:t>
            </a:r>
            <a:r>
              <a:rPr lang="ar-EG" sz="3200" dirty="0" smtClean="0">
                <a:solidFill>
                  <a:srgbClr val="FF0000"/>
                </a:solidFill>
                <a:latin typeface="Sakkal Majalla" pitchFamily="2" charset="-78"/>
                <a:cs typeface="Sakkal Majalla" pitchFamily="2" charset="-78"/>
              </a:rPr>
              <a:t>).</a:t>
            </a:r>
            <a:endParaRPr lang="en-US" sz="3200" dirty="0">
              <a:solidFill>
                <a:srgbClr val="FF0000"/>
              </a:solidFill>
              <a:latin typeface="Sakkal Majalla" pitchFamily="2" charset="-78"/>
              <a:cs typeface="Sakkal Majalla" pitchFamily="2" charset="-78"/>
            </a:endParaRPr>
          </a:p>
          <a:p>
            <a:pPr algn="just" rtl="1"/>
            <a:r>
              <a:rPr lang="ar-EG" sz="2000" dirty="0" smtClean="0">
                <a:latin typeface="Calibri" pitchFamily="34" charset="0"/>
              </a:rPr>
              <a:t> </a:t>
            </a:r>
            <a:r>
              <a:rPr lang="ar-EG" sz="2800" dirty="0">
                <a:solidFill>
                  <a:srgbClr val="0000CC"/>
                </a:solidFill>
                <a:latin typeface="+mn-lt"/>
                <a:cs typeface="+mn-cs"/>
              </a:rPr>
              <a:t>ويجب ملاحظة لون المعدن على سطح حديث خال من التغيرات التي تطرأ على سطح المعدن المكشوف للعوامل الخارجية ، مثل الصدأ والتحلل (الأكسدة والكربنة والتموه) ، التي تسبب تغير اللون الأصلي.</a:t>
            </a:r>
          </a:p>
          <a:p>
            <a:pPr algn="just" rtl="1"/>
            <a:endParaRPr lang="ar-EG" sz="2800" dirty="0">
              <a:solidFill>
                <a:srgbClr val="0000CC"/>
              </a:solidFill>
              <a:latin typeface="+mn-lt"/>
              <a:cs typeface="+mn-cs"/>
            </a:endParaRPr>
          </a:p>
        </p:txBody>
      </p:sp>
      <p:pic>
        <p:nvPicPr>
          <p:cNvPr id="3" name="Picture 6" descr="Tourmaline_slice_red_triangle_82_gr_XX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2347601" y="3553857"/>
            <a:ext cx="3707904" cy="3027248"/>
          </a:xfrm>
          <a:prstGeom prst="rect">
            <a:avLst/>
          </a:prstGeom>
          <a:noFill/>
        </p:spPr>
      </p:pic>
    </p:spTree>
    <p:extLst>
      <p:ext uri="{BB962C8B-B14F-4D97-AF65-F5344CB8AC3E}">
        <p14:creationId xmlns="" xmlns:p14="http://schemas.microsoft.com/office/powerpoint/2010/main" val="117354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76200" y="76200"/>
            <a:ext cx="8991600" cy="372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sz="3200" b="1" u="sng" dirty="0" smtClean="0">
                <a:solidFill>
                  <a:srgbClr val="FF0000"/>
                </a:solidFill>
                <a:latin typeface="Calibri" pitchFamily="34" charset="0"/>
              </a:rPr>
              <a:t>البريق </a:t>
            </a:r>
            <a:r>
              <a:rPr lang="en-US" sz="3200" b="1" u="sng" dirty="0">
                <a:solidFill>
                  <a:srgbClr val="FF0000"/>
                </a:solidFill>
                <a:latin typeface="Calibri" pitchFamily="34" charset="0"/>
              </a:rPr>
              <a:t>Luster</a:t>
            </a:r>
          </a:p>
          <a:p>
            <a:pPr algn="just" rtl="1"/>
            <a:r>
              <a:rPr lang="ar-EG" sz="2000" dirty="0">
                <a:latin typeface="Calibri" pitchFamily="34" charset="0"/>
              </a:rPr>
              <a:t>وهو عبارة عن المظهر الذي يبديه سطح المعدن في الضوء المنعكس. أو بعبارة أخرى هو مقدار ونوع الضوء المنعكس من سطح المعدن . والبريق من الخواص الهامة في التعرف على المعدن.ويمكن تقسيم بريق المعادن إلى نوعين: فلزي ولا فلزي. </a:t>
            </a:r>
            <a:r>
              <a:rPr lang="ar-EG" sz="2000" dirty="0" smtClean="0">
                <a:latin typeface="Calibri" pitchFamily="34" charset="0"/>
              </a:rPr>
              <a:t>وهناك </a:t>
            </a:r>
            <a:r>
              <a:rPr lang="ar-EG" sz="2000" dirty="0">
                <a:latin typeface="Calibri" pitchFamily="34" charset="0"/>
              </a:rPr>
              <a:t>معادن لها بريق وسط بين الإثنين.</a:t>
            </a:r>
          </a:p>
          <a:p>
            <a:pPr algn="just" rtl="1"/>
            <a:r>
              <a:rPr lang="ar-EG" sz="2400" u="sng" dirty="0">
                <a:solidFill>
                  <a:srgbClr val="FF0000"/>
                </a:solidFill>
                <a:latin typeface="Calibri" pitchFamily="34" charset="0"/>
              </a:rPr>
              <a:t>البريق الفلزي</a:t>
            </a:r>
            <a:r>
              <a:rPr lang="ar-EG" sz="2400" dirty="0">
                <a:latin typeface="Calibri" pitchFamily="34" charset="0"/>
              </a:rPr>
              <a:t>: هو ذلك البريق الذي تعطيه الفلزات. ومن أمثله المعادن التي لها بريق فلزي بيريت </a:t>
            </a:r>
            <a:r>
              <a:rPr lang="en-US" sz="2400" dirty="0">
                <a:latin typeface="Calibri" pitchFamily="34" charset="0"/>
              </a:rPr>
              <a:t>Pyrite (</a:t>
            </a:r>
            <a:r>
              <a:rPr lang="en-US" sz="2400" dirty="0" err="1">
                <a:latin typeface="Calibri" pitchFamily="34" charset="0"/>
              </a:rPr>
              <a:t>FeSz</a:t>
            </a:r>
            <a:r>
              <a:rPr lang="en-US" sz="2400" dirty="0">
                <a:latin typeface="Calibri" pitchFamily="34" charset="0"/>
              </a:rPr>
              <a:t>) ، </a:t>
            </a:r>
            <a:r>
              <a:rPr lang="ar-EG" sz="2400" dirty="0">
                <a:latin typeface="Calibri" pitchFamily="34" charset="0"/>
              </a:rPr>
              <a:t>وجالينا </a:t>
            </a:r>
            <a:r>
              <a:rPr lang="en-US" sz="2400" dirty="0">
                <a:latin typeface="Calibri" pitchFamily="34" charset="0"/>
              </a:rPr>
              <a:t>Galena (</a:t>
            </a:r>
            <a:r>
              <a:rPr lang="en-US" sz="2400" dirty="0" err="1">
                <a:latin typeface="Calibri" pitchFamily="34" charset="0"/>
              </a:rPr>
              <a:t>PbS</a:t>
            </a:r>
            <a:r>
              <a:rPr lang="en-US" sz="2400" dirty="0">
                <a:latin typeface="Calibri" pitchFamily="34" charset="0"/>
              </a:rPr>
              <a:t>) ، </a:t>
            </a:r>
            <a:r>
              <a:rPr lang="ar-EG" sz="2400" dirty="0">
                <a:latin typeface="Calibri" pitchFamily="34" charset="0"/>
              </a:rPr>
              <a:t>ومثل هذه المعادن تكون معتمة وثقيلة الوزن.</a:t>
            </a:r>
          </a:p>
          <a:p>
            <a:pPr algn="just" rtl="1"/>
            <a:r>
              <a:rPr lang="ar-EG" sz="2400" dirty="0">
                <a:latin typeface="Calibri" pitchFamily="34" charset="0"/>
              </a:rPr>
              <a:t>أما أنواع البريق الأخرى فتوصف بأنها </a:t>
            </a:r>
            <a:r>
              <a:rPr lang="ar-EG" sz="2400" u="sng" dirty="0">
                <a:solidFill>
                  <a:srgbClr val="FF0000"/>
                </a:solidFill>
                <a:latin typeface="Calibri" pitchFamily="34" charset="0"/>
              </a:rPr>
              <a:t>لا فلزية</a:t>
            </a:r>
            <a:r>
              <a:rPr lang="ar-EG" sz="2400" dirty="0">
                <a:latin typeface="Calibri" pitchFamily="34" charset="0"/>
              </a:rPr>
              <a:t>. ونلاحظ أن المعادن ذات البريق اللافلزي - بصفة عامة – تكون فاتحة اللون ، وتسمح بمرور الضوء خلالها وخصوصا في الأحرف الرفيعة. ويشمل البريق اللافلزي الأنواع الآتية</a:t>
            </a:r>
            <a:r>
              <a:rPr lang="ar-EG" sz="1600" dirty="0" smtClean="0">
                <a:latin typeface="Calibri" pitchFamily="34" charset="0"/>
              </a:rPr>
              <a:t>:</a:t>
            </a:r>
            <a:endParaRPr lang="ar-EG" sz="1600" dirty="0">
              <a:latin typeface="Calibri" pitchFamily="34" charset="0"/>
            </a:endParaRPr>
          </a:p>
        </p:txBody>
      </p:sp>
      <p:pic>
        <p:nvPicPr>
          <p:cNvPr id="5" name="Picture 2" descr="Image result"/>
          <p:cNvPicPr>
            <a:picLocks noChangeAspect="1" noChangeArrowheads="1"/>
          </p:cNvPicPr>
          <p:nvPr/>
        </p:nvPicPr>
        <p:blipFill>
          <a:blip r:embed="rId2"/>
          <a:srcRect/>
          <a:stretch>
            <a:fillRect/>
          </a:stretch>
        </p:blipFill>
        <p:spPr bwMode="auto">
          <a:xfrm>
            <a:off x="228600" y="3429000"/>
            <a:ext cx="4267200" cy="3048000"/>
          </a:xfrm>
          <a:prstGeom prst="rect">
            <a:avLst/>
          </a:prstGeom>
          <a:noFill/>
        </p:spPr>
      </p:pic>
    </p:spTree>
    <p:extLst>
      <p:ext uri="{BB962C8B-B14F-4D97-AF65-F5344CB8AC3E}">
        <p14:creationId xmlns="" xmlns:p14="http://schemas.microsoft.com/office/powerpoint/2010/main" val="2966766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half" idx="1"/>
          </p:nvPr>
        </p:nvSpPr>
        <p:spPr>
          <a:xfrm>
            <a:off x="457200" y="142875"/>
            <a:ext cx="8401050" cy="6572250"/>
          </a:xfrm>
        </p:spPr>
        <p:txBody>
          <a:bodyPr>
            <a:normAutofit lnSpcReduction="10000"/>
          </a:bodyPr>
          <a:lstStyle/>
          <a:p>
            <a:pPr algn="just" rtl="1"/>
            <a:r>
              <a:rPr lang="ar-EG" b="1" u="sng" dirty="0" smtClean="0">
                <a:solidFill>
                  <a:srgbClr val="0000CC"/>
                </a:solidFill>
                <a:latin typeface="Traditional Arabic" pitchFamily="18" charset="-78"/>
                <a:cs typeface="Traditional Arabic" pitchFamily="18" charset="-78"/>
              </a:rPr>
              <a:t>بريق زجاجي </a:t>
            </a:r>
            <a:r>
              <a:rPr lang="en-US" dirty="0" smtClean="0">
                <a:solidFill>
                  <a:srgbClr val="0000CC"/>
                </a:solidFill>
                <a:latin typeface="Traditional Arabic" pitchFamily="18" charset="-78"/>
                <a:cs typeface="Traditional Arabic" pitchFamily="18" charset="-78"/>
              </a:rPr>
              <a:t>Vitreous of Glassy</a:t>
            </a:r>
            <a:r>
              <a:rPr lang="en-US" dirty="0" smtClean="0">
                <a:latin typeface="Traditional Arabic" pitchFamily="18" charset="-78"/>
                <a:cs typeface="Traditional Arabic" pitchFamily="18" charset="-78"/>
              </a:rPr>
              <a:t> </a:t>
            </a:r>
            <a:r>
              <a:rPr lang="ar-EG" dirty="0" smtClean="0">
                <a:latin typeface="Traditional Arabic" pitchFamily="18" charset="-78"/>
                <a:cs typeface="Traditional Arabic" pitchFamily="18" charset="-78"/>
              </a:rPr>
              <a:t>: مثل بريق الزجاج ومن أمثلته بريق الكوارتز و الكالسيت و الجبس و الأورثوكليز و البلاجيوكليز.</a:t>
            </a:r>
          </a:p>
          <a:p>
            <a:pPr algn="just" rtl="1"/>
            <a:r>
              <a:rPr lang="ar-EG" b="1" u="sng" dirty="0" smtClean="0">
                <a:solidFill>
                  <a:srgbClr val="0000CC"/>
                </a:solidFill>
                <a:latin typeface="Traditional Arabic" pitchFamily="18" charset="-78"/>
                <a:cs typeface="Traditional Arabic" pitchFamily="18" charset="-78"/>
              </a:rPr>
              <a:t>بريق ماسي </a:t>
            </a:r>
            <a:r>
              <a:rPr lang="en-US" b="1" dirty="0" smtClean="0">
                <a:latin typeface="Traditional Arabic" pitchFamily="18" charset="-78"/>
                <a:cs typeface="Traditional Arabic" pitchFamily="18" charset="-78"/>
              </a:rPr>
              <a:t>:</a:t>
            </a:r>
            <a:r>
              <a:rPr lang="en-US" dirty="0" err="1" smtClean="0">
                <a:solidFill>
                  <a:srgbClr val="0000CC"/>
                </a:solidFill>
                <a:latin typeface="Traditional Arabic" pitchFamily="18" charset="-78"/>
                <a:cs typeface="Traditional Arabic" pitchFamily="18" charset="-78"/>
              </a:rPr>
              <a:t>Adamantino</a:t>
            </a:r>
            <a:r>
              <a:rPr lang="en-US" dirty="0" smtClean="0">
                <a:latin typeface="Traditional Arabic" pitchFamily="18" charset="-78"/>
                <a:cs typeface="Traditional Arabic" pitchFamily="18" charset="-78"/>
              </a:rPr>
              <a:t> </a:t>
            </a:r>
            <a:r>
              <a:rPr lang="ar-EG" dirty="0" smtClean="0">
                <a:latin typeface="Traditional Arabic" pitchFamily="18" charset="-78"/>
                <a:cs typeface="Traditional Arabic" pitchFamily="18" charset="-78"/>
              </a:rPr>
              <a:t>مثل بريق الألماس الساطح. ويعطي هذا البريق بواسطة المعادن ذات معاملات الإنكسار العالية.</a:t>
            </a:r>
          </a:p>
          <a:p>
            <a:pPr algn="just" rtl="1"/>
            <a:r>
              <a:rPr lang="ar-EG" b="1" u="sng" dirty="0" smtClean="0">
                <a:solidFill>
                  <a:srgbClr val="0000CC"/>
                </a:solidFill>
                <a:latin typeface="Traditional Arabic" pitchFamily="18" charset="-78"/>
                <a:cs typeface="Traditional Arabic" pitchFamily="18" charset="-78"/>
              </a:rPr>
              <a:t>بريق راتنجي صمغي</a:t>
            </a:r>
            <a:r>
              <a:rPr lang="en-US" dirty="0" smtClean="0">
                <a:solidFill>
                  <a:srgbClr val="0000CC"/>
                </a:solidFill>
                <a:latin typeface="Traditional Arabic" pitchFamily="18" charset="-78"/>
                <a:cs typeface="Traditional Arabic" pitchFamily="18" charset="-78"/>
              </a:rPr>
              <a:t>Resinous</a:t>
            </a:r>
            <a:r>
              <a:rPr lang="ar-EG" dirty="0" smtClean="0">
                <a:latin typeface="Traditional Arabic" pitchFamily="18" charset="-78"/>
                <a:cs typeface="Traditional Arabic" pitchFamily="18" charset="-78"/>
              </a:rPr>
              <a:t>مثل سطح ومظهر الراتنج أو الكهرمان ، ومن أمثلته بريق الكبريت ، وسفاليريت </a:t>
            </a:r>
            <a:r>
              <a:rPr lang="en-US" dirty="0" err="1" smtClean="0">
                <a:latin typeface="Traditional Arabic" pitchFamily="18" charset="-78"/>
                <a:cs typeface="Traditional Arabic" pitchFamily="18" charset="-78"/>
              </a:rPr>
              <a:t>ZnS</a:t>
            </a:r>
            <a:r>
              <a:rPr lang="en-US" dirty="0" smtClean="0">
                <a:latin typeface="Traditional Arabic" pitchFamily="18" charset="-78"/>
                <a:cs typeface="Traditional Arabic" pitchFamily="18" charset="-78"/>
              </a:rPr>
              <a:t>) Sphalerite</a:t>
            </a:r>
            <a:r>
              <a:rPr lang="ar-EG" dirty="0" smtClean="0">
                <a:latin typeface="Traditional Arabic" pitchFamily="18" charset="-78"/>
                <a:cs typeface="Traditional Arabic" pitchFamily="18" charset="-78"/>
              </a:rPr>
              <a:t>).</a:t>
            </a:r>
            <a:endParaRPr lang="en-US" dirty="0" smtClean="0">
              <a:latin typeface="Traditional Arabic" pitchFamily="18" charset="-78"/>
              <a:cs typeface="Traditional Arabic" pitchFamily="18" charset="-78"/>
            </a:endParaRPr>
          </a:p>
          <a:p>
            <a:pPr algn="just" rtl="1"/>
            <a:r>
              <a:rPr lang="ar-EG" b="1" u="sng" dirty="0" smtClean="0">
                <a:solidFill>
                  <a:srgbClr val="0000CC"/>
                </a:solidFill>
                <a:latin typeface="Traditional Arabic" pitchFamily="18" charset="-78"/>
                <a:cs typeface="Traditional Arabic" pitchFamily="18" charset="-78"/>
              </a:rPr>
              <a:t>بريق لؤلؤي </a:t>
            </a:r>
            <a:r>
              <a:rPr lang="en-US" dirty="0" smtClean="0">
                <a:solidFill>
                  <a:srgbClr val="0000CC"/>
                </a:solidFill>
                <a:latin typeface="Traditional Arabic" pitchFamily="18" charset="-78"/>
                <a:cs typeface="Traditional Arabic" pitchFamily="18" charset="-78"/>
              </a:rPr>
              <a:t>Pearly</a:t>
            </a:r>
            <a:r>
              <a:rPr lang="en-US" dirty="0" smtClean="0">
                <a:latin typeface="Traditional Arabic" pitchFamily="18" charset="-78"/>
                <a:cs typeface="Traditional Arabic" pitchFamily="18" charset="-78"/>
              </a:rPr>
              <a:t> </a:t>
            </a:r>
            <a:r>
              <a:rPr lang="ar-EG" dirty="0" smtClean="0">
                <a:latin typeface="Traditional Arabic" pitchFamily="18" charset="-78"/>
                <a:cs typeface="Traditional Arabic" pitchFamily="18" charset="-78"/>
              </a:rPr>
              <a:t>ويشبه هذا البريق بريق اللؤلؤ ، ومن أمثلته بريق التلك (الطلق)</a:t>
            </a:r>
            <a:r>
              <a:rPr lang="en-US" dirty="0" smtClean="0">
                <a:latin typeface="Traditional Arabic" pitchFamily="18" charset="-78"/>
                <a:cs typeface="Traditional Arabic" pitchFamily="18" charset="-78"/>
              </a:rPr>
              <a:t> Silicate.</a:t>
            </a:r>
            <a:r>
              <a:rPr lang="ar-EG" dirty="0" smtClean="0">
                <a:latin typeface="Traditional Arabic" pitchFamily="18" charset="-78"/>
                <a:cs typeface="Traditional Arabic" pitchFamily="18" charset="-78"/>
              </a:rPr>
              <a:t> </a:t>
            </a:r>
            <a:r>
              <a:rPr lang="en-US" dirty="0" smtClean="0">
                <a:latin typeface="Traditional Arabic" pitchFamily="18" charset="-78"/>
                <a:cs typeface="Traditional Arabic" pitchFamily="18" charset="-78"/>
              </a:rPr>
              <a:t>Mg(OH)    </a:t>
            </a:r>
          </a:p>
          <a:p>
            <a:pPr algn="just" rtl="1"/>
            <a:r>
              <a:rPr lang="ar-EG" b="1" u="sng" dirty="0" smtClean="0">
                <a:solidFill>
                  <a:srgbClr val="0000CC"/>
                </a:solidFill>
                <a:latin typeface="Traditional Arabic" pitchFamily="18" charset="-78"/>
                <a:cs typeface="Traditional Arabic" pitchFamily="18" charset="-78"/>
              </a:rPr>
              <a:t>بريق حريري</a:t>
            </a:r>
            <a:r>
              <a:rPr lang="en-US" dirty="0" smtClean="0">
                <a:solidFill>
                  <a:srgbClr val="0000CC"/>
                </a:solidFill>
                <a:latin typeface="Traditional Arabic" pitchFamily="18" charset="-78"/>
                <a:cs typeface="Traditional Arabic" pitchFamily="18" charset="-78"/>
              </a:rPr>
              <a:t>Silky </a:t>
            </a:r>
            <a:r>
              <a:rPr lang="ar-EG" dirty="0" smtClean="0">
                <a:solidFill>
                  <a:srgbClr val="0000CC"/>
                </a:solidFill>
                <a:latin typeface="Traditional Arabic" pitchFamily="18" charset="-78"/>
                <a:cs typeface="Traditional Arabic" pitchFamily="18" charset="-78"/>
              </a:rPr>
              <a:t> </a:t>
            </a:r>
            <a:r>
              <a:rPr lang="ar-EG" dirty="0" smtClean="0">
                <a:latin typeface="Traditional Arabic" pitchFamily="18" charset="-78"/>
                <a:cs typeface="Traditional Arabic" pitchFamily="18" charset="-78"/>
              </a:rPr>
              <a:t>مثل الحرير ، وينتج عن المعادن التي في هيئة ألياف ، ومن أمثلته بريق أحد أنواع الجبس الليفي و الأكتينوليت.</a:t>
            </a:r>
            <a:endParaRPr lang="en-US" dirty="0" smtClean="0">
              <a:latin typeface="Traditional Arabic" pitchFamily="18" charset="-78"/>
              <a:cs typeface="Traditional Arabic" pitchFamily="18" charset="-78"/>
            </a:endParaRPr>
          </a:p>
          <a:p>
            <a:pPr algn="just" rtl="1"/>
            <a:r>
              <a:rPr lang="ar-EG" b="1" u="sng" dirty="0" smtClean="0">
                <a:solidFill>
                  <a:srgbClr val="0000CC"/>
                </a:solidFill>
                <a:latin typeface="Traditional Arabic" pitchFamily="18" charset="-78"/>
                <a:cs typeface="Traditional Arabic" pitchFamily="18" charset="-78"/>
              </a:rPr>
              <a:t>بريق أرضي أو مطفي </a:t>
            </a:r>
            <a:r>
              <a:rPr lang="en-US" u="sng" dirty="0" smtClean="0">
                <a:solidFill>
                  <a:srgbClr val="0000CC"/>
                </a:solidFill>
                <a:latin typeface="Traditional Arabic" pitchFamily="18" charset="-78"/>
                <a:cs typeface="Traditional Arabic" pitchFamily="18" charset="-78"/>
              </a:rPr>
              <a:t>Earth of dull</a:t>
            </a:r>
            <a:r>
              <a:rPr lang="en-US" dirty="0" smtClean="0">
                <a:solidFill>
                  <a:srgbClr val="0000CC"/>
                </a:solidFill>
                <a:latin typeface="Traditional Arabic" pitchFamily="18" charset="-78"/>
                <a:cs typeface="Traditional Arabic" pitchFamily="18" charset="-78"/>
              </a:rPr>
              <a:t> </a:t>
            </a:r>
            <a:r>
              <a:rPr lang="ar-EG" dirty="0" smtClean="0">
                <a:latin typeface="Traditional Arabic" pitchFamily="18" charset="-78"/>
                <a:cs typeface="Traditional Arabic" pitchFamily="18" charset="-78"/>
              </a:rPr>
              <a:t>عندما يكون السطح غير براق أي مطفي ،ومن أمثلته بريق معدن الكاولين.</a:t>
            </a:r>
            <a:endParaRPr lang="en-US" dirty="0" smtClean="0">
              <a:latin typeface="Traditional Arabic" pitchFamily="18" charset="-78"/>
              <a:cs typeface="Traditional Arabic" pitchFamily="18" charset="-78"/>
            </a:endParaRPr>
          </a:p>
          <a:p>
            <a:pPr algn="just" rtl="1"/>
            <a:r>
              <a:rPr lang="ar-EG" dirty="0" smtClean="0">
                <a:latin typeface="Traditional Arabic" pitchFamily="18" charset="-78"/>
                <a:cs typeface="Traditional Arabic" pitchFamily="18" charset="-78"/>
              </a:rPr>
              <a:t>وتبعا لمقدار الضوء المنعكس من سطح المعدن (أي كثافته) يقال للبريق ساطح أو لامع أو براق أو مطفي.</a:t>
            </a:r>
          </a:p>
        </p:txBody>
      </p:sp>
    </p:spTree>
    <p:extLst>
      <p:ext uri="{BB962C8B-B14F-4D97-AF65-F5344CB8AC3E}">
        <p14:creationId xmlns="" xmlns:p14="http://schemas.microsoft.com/office/powerpoint/2010/main" val="2061643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11188" y="765175"/>
            <a:ext cx="7772400" cy="1143000"/>
          </a:xfrm>
        </p:spPr>
        <p:txBody>
          <a:bodyPr/>
          <a:lstStyle/>
          <a:p>
            <a:pPr rtl="1" eaLnBrk="1" hangingPunct="1"/>
            <a:r>
              <a:rPr lang="ar-SA" b="1" dirty="0" smtClean="0">
                <a:cs typeface="Arabic Transparent" pitchFamily="2" charset="0"/>
              </a:rPr>
              <a:t>ما هو علم الجيولوجيا (</a:t>
            </a:r>
            <a:r>
              <a:rPr lang="en-US" b="1" dirty="0" smtClean="0">
                <a:cs typeface="Arabic Transparent" pitchFamily="2" charset="0"/>
              </a:rPr>
              <a:t>Geology</a:t>
            </a:r>
            <a:r>
              <a:rPr lang="ar-KW" b="1" dirty="0" smtClean="0">
                <a:cs typeface="Arabic Transparent" pitchFamily="2" charset="0"/>
              </a:rPr>
              <a:t>) </a:t>
            </a:r>
            <a:r>
              <a:rPr lang="ar-SA" b="1" dirty="0" smtClean="0">
                <a:cs typeface="Arabic Transparent" pitchFamily="2" charset="0"/>
              </a:rPr>
              <a:t>؟؟</a:t>
            </a:r>
            <a:r>
              <a:rPr lang="en-US" dirty="0" smtClean="0">
                <a:cs typeface="Arabic Transparent" pitchFamily="2" charset="0"/>
              </a:rPr>
              <a:t> </a:t>
            </a:r>
          </a:p>
        </p:txBody>
      </p:sp>
      <p:sp>
        <p:nvSpPr>
          <p:cNvPr id="43011" name="Rectangle 3"/>
          <p:cNvSpPr>
            <a:spLocks noGrp="1" noChangeArrowheads="1"/>
          </p:cNvSpPr>
          <p:nvPr>
            <p:ph type="subTitle" idx="1"/>
          </p:nvPr>
        </p:nvSpPr>
        <p:spPr>
          <a:xfrm>
            <a:off x="468313" y="2000250"/>
            <a:ext cx="7747000" cy="3659188"/>
          </a:xfrm>
        </p:spPr>
        <p:txBody>
          <a:bodyPr>
            <a:normAutofit lnSpcReduction="10000"/>
          </a:bodyPr>
          <a:lstStyle/>
          <a:p>
            <a:pPr rtl="1" eaLnBrk="1" hangingPunct="1"/>
            <a:r>
              <a:rPr lang="ar-SA" sz="4000" b="1" dirty="0" smtClean="0">
                <a:cs typeface="Arabic Transparent" pitchFamily="2" charset="0"/>
              </a:rPr>
              <a:t>هو العلم الذي يبحث في كل شيء يختص بالأرض من حيث علاقتها بالكون ونشأتها، والحوادث التي تعاقبت عليها، وتركيب</a:t>
            </a:r>
            <a:r>
              <a:rPr lang="ar-EG" sz="4000" b="1" dirty="0" smtClean="0">
                <a:cs typeface="Arabic Transparent" pitchFamily="2" charset="0"/>
              </a:rPr>
              <a:t>ها و طبيعة طبقاتها و صخورها و معادنها و خصائصها، و كيفية الكشف عن ثرواتها و الاستفادة منها.</a:t>
            </a:r>
            <a:endParaRPr lang="en-US" sz="4000" b="1" dirty="0" smtClean="0">
              <a:cs typeface="Arabic Transparent" pitchFamily="2" charset="0"/>
            </a:endParaRPr>
          </a:p>
        </p:txBody>
      </p:sp>
    </p:spTree>
    <p:extLst>
      <p:ext uri="{BB962C8B-B14F-4D97-AF65-F5344CB8AC3E}">
        <p14:creationId xmlns="" xmlns:p14="http://schemas.microsoft.com/office/powerpoint/2010/main" val="2502811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10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iamond4t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6516216" y="118801"/>
            <a:ext cx="2448272" cy="2643533"/>
          </a:xfrm>
          <a:prstGeom prst="rect">
            <a:avLst/>
          </a:prstGeom>
          <a:noFill/>
        </p:spPr>
      </p:pic>
      <p:sp>
        <p:nvSpPr>
          <p:cNvPr id="3" name="Rectangle 2"/>
          <p:cNvSpPr/>
          <p:nvPr/>
        </p:nvSpPr>
        <p:spPr>
          <a:xfrm>
            <a:off x="6807262" y="2838356"/>
            <a:ext cx="2133918" cy="369332"/>
          </a:xfrm>
          <a:prstGeom prst="rect">
            <a:avLst/>
          </a:prstGeom>
        </p:spPr>
        <p:txBody>
          <a:bodyPr wrap="none">
            <a:spAutoFit/>
          </a:bodyPr>
          <a:lstStyle/>
          <a:p>
            <a:pPr algn="r" rtl="1"/>
            <a:r>
              <a:rPr lang="ar-EG" b="1" u="sng" dirty="0" smtClean="0">
                <a:solidFill>
                  <a:srgbClr val="0000CC"/>
                </a:solidFill>
                <a:latin typeface="Traditional Arabic" pitchFamily="18" charset="-78"/>
                <a:cs typeface="Traditional Arabic" pitchFamily="18" charset="-78"/>
              </a:rPr>
              <a:t>بريق ماسي </a:t>
            </a:r>
            <a:r>
              <a:rPr lang="en-US" dirty="0" err="1" smtClean="0">
                <a:solidFill>
                  <a:srgbClr val="0000CC"/>
                </a:solidFill>
                <a:latin typeface="Traditional Arabic" pitchFamily="18" charset="-78"/>
                <a:cs typeface="Traditional Arabic" pitchFamily="18" charset="-78"/>
              </a:rPr>
              <a:t>Adamantino</a:t>
            </a:r>
            <a:r>
              <a:rPr lang="en-US" dirty="0" smtClean="0">
                <a:latin typeface="Traditional Arabic" pitchFamily="18" charset="-78"/>
                <a:cs typeface="Traditional Arabic" pitchFamily="18" charset="-78"/>
              </a:rPr>
              <a:t> </a:t>
            </a:r>
            <a:endParaRPr lang="en-US" dirty="0"/>
          </a:p>
        </p:txBody>
      </p:sp>
      <p:pic>
        <p:nvPicPr>
          <p:cNvPr id="4" name="Picture 6" descr="fluorite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3498248" y="118801"/>
            <a:ext cx="2725401" cy="2643533"/>
          </a:xfrm>
          <a:prstGeom prst="rect">
            <a:avLst/>
          </a:prstGeom>
          <a:noFill/>
        </p:spPr>
      </p:pic>
      <p:sp>
        <p:nvSpPr>
          <p:cNvPr id="5" name="Rectangle 4"/>
          <p:cNvSpPr/>
          <p:nvPr/>
        </p:nvSpPr>
        <p:spPr>
          <a:xfrm>
            <a:off x="3487307" y="2877372"/>
            <a:ext cx="2669320" cy="369332"/>
          </a:xfrm>
          <a:prstGeom prst="rect">
            <a:avLst/>
          </a:prstGeom>
        </p:spPr>
        <p:txBody>
          <a:bodyPr wrap="none">
            <a:spAutoFit/>
          </a:bodyPr>
          <a:lstStyle/>
          <a:p>
            <a:pPr algn="r" rtl="1"/>
            <a:r>
              <a:rPr lang="ar-EG" b="1" u="sng" dirty="0" smtClean="0">
                <a:solidFill>
                  <a:srgbClr val="0000CC"/>
                </a:solidFill>
                <a:latin typeface="Traditional Arabic" pitchFamily="18" charset="-78"/>
                <a:cs typeface="Traditional Arabic" pitchFamily="18" charset="-78"/>
              </a:rPr>
              <a:t>بريق زجاجي </a:t>
            </a:r>
            <a:r>
              <a:rPr lang="en-US" dirty="0" smtClean="0">
                <a:solidFill>
                  <a:srgbClr val="0000CC"/>
                </a:solidFill>
                <a:latin typeface="Traditional Arabic" pitchFamily="18" charset="-78"/>
                <a:cs typeface="Traditional Arabic" pitchFamily="18" charset="-78"/>
              </a:rPr>
              <a:t>Vitreous of Glassy</a:t>
            </a:r>
            <a:r>
              <a:rPr lang="en-US" dirty="0" smtClean="0">
                <a:latin typeface="Traditional Arabic" pitchFamily="18" charset="-78"/>
                <a:cs typeface="Traditional Arabic" pitchFamily="18" charset="-78"/>
              </a:rPr>
              <a:t> </a:t>
            </a:r>
            <a:endParaRPr lang="en-US" dirty="0"/>
          </a:p>
        </p:txBody>
      </p:sp>
      <p:pic>
        <p:nvPicPr>
          <p:cNvPr id="6" name="Picture 7" descr="sphalerite1tn"/>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a:xfrm>
            <a:off x="247330" y="118801"/>
            <a:ext cx="2812501" cy="2643533"/>
          </a:xfrm>
          <a:prstGeom prst="rect">
            <a:avLst/>
          </a:prstGeom>
          <a:noFill/>
        </p:spPr>
      </p:pic>
      <p:sp>
        <p:nvSpPr>
          <p:cNvPr id="7" name="Rectangle 6"/>
          <p:cNvSpPr/>
          <p:nvPr/>
        </p:nvSpPr>
        <p:spPr>
          <a:xfrm>
            <a:off x="538531" y="2877372"/>
            <a:ext cx="2230098" cy="369332"/>
          </a:xfrm>
          <a:prstGeom prst="rect">
            <a:avLst/>
          </a:prstGeom>
        </p:spPr>
        <p:txBody>
          <a:bodyPr wrap="none">
            <a:spAutoFit/>
          </a:bodyPr>
          <a:lstStyle/>
          <a:p>
            <a:pPr algn="r" rtl="1"/>
            <a:r>
              <a:rPr lang="ar-EG" b="1" u="sng" dirty="0" smtClean="0">
                <a:solidFill>
                  <a:srgbClr val="0000CC"/>
                </a:solidFill>
                <a:latin typeface="Traditional Arabic" pitchFamily="18" charset="-78"/>
                <a:cs typeface="Traditional Arabic" pitchFamily="18" charset="-78"/>
              </a:rPr>
              <a:t>بريق راتنجي صمغي</a:t>
            </a:r>
            <a:r>
              <a:rPr lang="en-US" dirty="0" smtClean="0">
                <a:solidFill>
                  <a:srgbClr val="0000CC"/>
                </a:solidFill>
                <a:latin typeface="Traditional Arabic" pitchFamily="18" charset="-78"/>
                <a:cs typeface="Traditional Arabic" pitchFamily="18" charset="-78"/>
              </a:rPr>
              <a:t>Resinous</a:t>
            </a:r>
            <a:endParaRPr lang="en-US" dirty="0"/>
          </a:p>
        </p:txBody>
      </p:sp>
      <p:pic>
        <p:nvPicPr>
          <p:cNvPr id="8" name="Picture 7" descr="stellerite100tn"/>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a:xfrm>
            <a:off x="6527125" y="3356992"/>
            <a:ext cx="2490820" cy="2304256"/>
          </a:xfrm>
          <a:prstGeom prst="rect">
            <a:avLst/>
          </a:prstGeom>
          <a:noFill/>
        </p:spPr>
      </p:pic>
      <p:sp>
        <p:nvSpPr>
          <p:cNvPr id="9" name="Rectangle 8"/>
          <p:cNvSpPr/>
          <p:nvPr/>
        </p:nvSpPr>
        <p:spPr>
          <a:xfrm>
            <a:off x="7107825" y="5805264"/>
            <a:ext cx="1532791" cy="369332"/>
          </a:xfrm>
          <a:prstGeom prst="rect">
            <a:avLst/>
          </a:prstGeom>
        </p:spPr>
        <p:txBody>
          <a:bodyPr wrap="none">
            <a:spAutoFit/>
          </a:bodyPr>
          <a:lstStyle/>
          <a:p>
            <a:pPr algn="r" rtl="1"/>
            <a:r>
              <a:rPr lang="ar-EG" b="1" u="sng" dirty="0" smtClean="0">
                <a:solidFill>
                  <a:srgbClr val="0000CC"/>
                </a:solidFill>
                <a:latin typeface="Traditional Arabic" pitchFamily="18" charset="-78"/>
                <a:cs typeface="Traditional Arabic" pitchFamily="18" charset="-78"/>
              </a:rPr>
              <a:t>بريق لؤلؤي </a:t>
            </a:r>
            <a:r>
              <a:rPr lang="en-US" dirty="0" smtClean="0">
                <a:solidFill>
                  <a:srgbClr val="0000CC"/>
                </a:solidFill>
                <a:latin typeface="Traditional Arabic" pitchFamily="18" charset="-78"/>
                <a:cs typeface="Traditional Arabic" pitchFamily="18" charset="-78"/>
              </a:rPr>
              <a:t>Pearly</a:t>
            </a:r>
            <a:r>
              <a:rPr lang="en-US" dirty="0" smtClean="0">
                <a:latin typeface="Traditional Arabic" pitchFamily="18" charset="-78"/>
                <a:cs typeface="Traditional Arabic" pitchFamily="18" charset="-78"/>
              </a:rPr>
              <a:t> </a:t>
            </a:r>
            <a:endParaRPr lang="en-US" dirty="0"/>
          </a:p>
        </p:txBody>
      </p:sp>
      <p:sp>
        <p:nvSpPr>
          <p:cNvPr id="11" name="Rectangle 10"/>
          <p:cNvSpPr/>
          <p:nvPr/>
        </p:nvSpPr>
        <p:spPr>
          <a:xfrm>
            <a:off x="4072322" y="5989930"/>
            <a:ext cx="1354858" cy="369332"/>
          </a:xfrm>
          <a:prstGeom prst="rect">
            <a:avLst/>
          </a:prstGeom>
        </p:spPr>
        <p:txBody>
          <a:bodyPr wrap="none">
            <a:spAutoFit/>
          </a:bodyPr>
          <a:lstStyle/>
          <a:p>
            <a:pPr algn="r" rtl="1"/>
            <a:r>
              <a:rPr lang="ar-EG" b="1" u="sng" dirty="0" smtClean="0">
                <a:solidFill>
                  <a:srgbClr val="0000CC"/>
                </a:solidFill>
                <a:latin typeface="Traditional Arabic" pitchFamily="18" charset="-78"/>
                <a:cs typeface="Traditional Arabic" pitchFamily="18" charset="-78"/>
              </a:rPr>
              <a:t>بريق حريري</a:t>
            </a:r>
            <a:r>
              <a:rPr lang="en-US" dirty="0" smtClean="0">
                <a:solidFill>
                  <a:srgbClr val="0000CC"/>
                </a:solidFill>
                <a:latin typeface="Traditional Arabic" pitchFamily="18" charset="-78"/>
                <a:cs typeface="Traditional Arabic" pitchFamily="18" charset="-78"/>
              </a:rPr>
              <a:t>Silky</a:t>
            </a:r>
            <a:endParaRPr lang="en-US" dirty="0"/>
          </a:p>
        </p:txBody>
      </p:sp>
      <p:pic>
        <p:nvPicPr>
          <p:cNvPr id="12" name="Picture 7" descr="cancrinite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344571" y="3352444"/>
            <a:ext cx="2618017" cy="2388466"/>
          </a:xfrm>
          <a:prstGeom prst="rect">
            <a:avLst/>
          </a:prstGeom>
          <a:noFill/>
        </p:spPr>
      </p:pic>
      <p:sp>
        <p:nvSpPr>
          <p:cNvPr id="13" name="Rectangle 12"/>
          <p:cNvSpPr/>
          <p:nvPr/>
        </p:nvSpPr>
        <p:spPr>
          <a:xfrm>
            <a:off x="274031" y="5850506"/>
            <a:ext cx="2688557" cy="369332"/>
          </a:xfrm>
          <a:prstGeom prst="rect">
            <a:avLst/>
          </a:prstGeom>
        </p:spPr>
        <p:txBody>
          <a:bodyPr wrap="none">
            <a:spAutoFit/>
          </a:bodyPr>
          <a:lstStyle/>
          <a:p>
            <a:pPr algn="r" rtl="1"/>
            <a:r>
              <a:rPr lang="ar-EG" b="1" u="sng" dirty="0" smtClean="0">
                <a:solidFill>
                  <a:srgbClr val="0000CC"/>
                </a:solidFill>
                <a:latin typeface="Traditional Arabic" pitchFamily="18" charset="-78"/>
                <a:cs typeface="Traditional Arabic" pitchFamily="18" charset="-78"/>
              </a:rPr>
              <a:t>بريق أرضي أو مطفي </a:t>
            </a:r>
            <a:r>
              <a:rPr lang="en-US" u="sng" dirty="0" smtClean="0">
                <a:solidFill>
                  <a:srgbClr val="0000CC"/>
                </a:solidFill>
                <a:latin typeface="Traditional Arabic" pitchFamily="18" charset="-78"/>
                <a:cs typeface="Traditional Arabic" pitchFamily="18" charset="-78"/>
              </a:rPr>
              <a:t>Earth of dull</a:t>
            </a:r>
            <a:r>
              <a:rPr lang="en-US" dirty="0" smtClean="0">
                <a:solidFill>
                  <a:srgbClr val="0000CC"/>
                </a:solidFill>
                <a:latin typeface="Traditional Arabic" pitchFamily="18" charset="-78"/>
                <a:cs typeface="Traditional Arabic" pitchFamily="18" charset="-78"/>
              </a:rPr>
              <a:t> </a:t>
            </a:r>
            <a:endParaRPr lang="en-US" dirty="0"/>
          </a:p>
        </p:txBody>
      </p:sp>
      <p:pic>
        <p:nvPicPr>
          <p:cNvPr id="14" name="Picture 2" descr="Image result"/>
          <p:cNvPicPr>
            <a:picLocks noChangeAspect="1" noChangeArrowheads="1"/>
          </p:cNvPicPr>
          <p:nvPr/>
        </p:nvPicPr>
        <p:blipFill>
          <a:blip r:embed="rId7"/>
          <a:srcRect/>
          <a:stretch>
            <a:fillRect/>
          </a:stretch>
        </p:blipFill>
        <p:spPr bwMode="auto">
          <a:xfrm>
            <a:off x="3429000" y="3200400"/>
            <a:ext cx="2743200" cy="2743200"/>
          </a:xfrm>
          <a:prstGeom prst="rect">
            <a:avLst/>
          </a:prstGeom>
          <a:noFill/>
        </p:spPr>
      </p:pic>
    </p:spTree>
    <p:extLst>
      <p:ext uri="{BB962C8B-B14F-4D97-AF65-F5344CB8AC3E}">
        <p14:creationId xmlns="" xmlns:p14="http://schemas.microsoft.com/office/powerpoint/2010/main" val="198358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2cleavage9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4528270" y="260649"/>
            <a:ext cx="3810000" cy="3140868"/>
          </a:xfrm>
          <a:prstGeom prst="rect">
            <a:avLst/>
          </a:prstGeom>
          <a:noFill/>
        </p:spPr>
      </p:pic>
      <p:pic>
        <p:nvPicPr>
          <p:cNvPr id="942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260648"/>
            <a:ext cx="3371850" cy="324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5" descr="03_01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59832" y="3717032"/>
            <a:ext cx="3373438" cy="2880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58672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474663"/>
            <a:ext cx="9144000"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r>
              <a:rPr lang="ar-EG" sz="2400" b="1" u="sng" dirty="0">
                <a:solidFill>
                  <a:srgbClr val="FF0000"/>
                </a:solidFill>
                <a:latin typeface="Calibri" pitchFamily="34" charset="0"/>
              </a:rPr>
              <a:t>عرض الألوان </a:t>
            </a:r>
            <a:r>
              <a:rPr lang="en-US" sz="2400" b="1" u="sng" dirty="0">
                <a:solidFill>
                  <a:srgbClr val="FF0000"/>
                </a:solidFill>
                <a:latin typeface="Calibri" pitchFamily="34" charset="0"/>
              </a:rPr>
              <a:t>Play of colors</a:t>
            </a:r>
          </a:p>
          <a:p>
            <a:pPr algn="just" rtl="1"/>
            <a:r>
              <a:rPr lang="ar-EG" sz="2400" dirty="0">
                <a:latin typeface="Calibri" pitchFamily="34" charset="0"/>
              </a:rPr>
              <a:t>قال للمعدن إنه يظهر عرضا للألوان عندما </a:t>
            </a:r>
            <a:r>
              <a:rPr lang="ar-EG" sz="2400" dirty="0">
                <a:solidFill>
                  <a:srgbClr val="00B050"/>
                </a:solidFill>
                <a:latin typeface="Calibri" pitchFamily="34" charset="0"/>
              </a:rPr>
              <a:t>يعطي ألوانا مختلفة في تتباع عندما يدار المعدن ببطء أو عندما تحرك العين بالنسبة إلى </a:t>
            </a:r>
            <a:r>
              <a:rPr lang="ar-EG" sz="2400" dirty="0" smtClean="0">
                <a:solidFill>
                  <a:srgbClr val="00B050"/>
                </a:solidFill>
                <a:latin typeface="Calibri" pitchFamily="34" charset="0"/>
              </a:rPr>
              <a:t>المعدن </a:t>
            </a:r>
            <a:r>
              <a:rPr lang="ar-EG" sz="2400" dirty="0">
                <a:solidFill>
                  <a:srgbClr val="00B050"/>
                </a:solidFill>
                <a:latin typeface="Calibri" pitchFamily="34" charset="0"/>
              </a:rPr>
              <a:t>ذات اليمين أو ذات اليسار</a:t>
            </a:r>
            <a:r>
              <a:rPr lang="ar-EG" sz="2400" dirty="0">
                <a:latin typeface="Calibri" pitchFamily="34" charset="0"/>
              </a:rPr>
              <a:t>. ومن أمثلة المعادن التي تعطي عرضا للألوان الألماس (نتيجة لقوة التفرق الضوئي </a:t>
            </a:r>
            <a:r>
              <a:rPr lang="en-US" sz="2400" dirty="0">
                <a:latin typeface="Calibri" pitchFamily="34" charset="0"/>
              </a:rPr>
              <a:t>dispersion) ، </a:t>
            </a:r>
            <a:r>
              <a:rPr lang="ar-EG" sz="2400" dirty="0">
                <a:latin typeface="Calibri" pitchFamily="34" charset="0"/>
              </a:rPr>
              <a:t>لابرادوريت </a:t>
            </a:r>
            <a:r>
              <a:rPr lang="ar-EG" sz="2400" dirty="0" smtClean="0">
                <a:latin typeface="Calibri" pitchFamily="34" charset="0"/>
              </a:rPr>
              <a:t>  </a:t>
            </a:r>
            <a:r>
              <a:rPr lang="en-US" sz="2400" dirty="0" err="1" smtClean="0">
                <a:latin typeface="Calibri" pitchFamily="34" charset="0"/>
              </a:rPr>
              <a:t>Labradorite</a:t>
            </a:r>
            <a:r>
              <a:rPr lang="en-US" sz="2400" dirty="0" smtClean="0">
                <a:latin typeface="Calibri" pitchFamily="34" charset="0"/>
              </a:rPr>
              <a:t> </a:t>
            </a:r>
            <a:r>
              <a:rPr lang="en-US" sz="2400" dirty="0">
                <a:latin typeface="Calibri" pitchFamily="34" charset="0"/>
              </a:rPr>
              <a:t>(</a:t>
            </a:r>
            <a:r>
              <a:rPr lang="ar-EG" sz="2400" dirty="0">
                <a:latin typeface="Calibri" pitchFamily="34" charset="0"/>
              </a:rPr>
              <a:t>سليكات الألومنيوم والكالسيوم والصوديوم (نتيجة لإنعكاس الضوء من أسطح مكتنفات صفائحية داخل المعدن.</a:t>
            </a:r>
          </a:p>
          <a:p>
            <a:pPr algn="just" rtl="1"/>
            <a:r>
              <a:rPr lang="ar-EG" sz="2400" u="sng" dirty="0">
                <a:solidFill>
                  <a:srgbClr val="FF0000"/>
                </a:solidFill>
                <a:latin typeface="Calibri" pitchFamily="34" charset="0"/>
              </a:rPr>
              <a:t>خاصية الأوبال أو اللألأة </a:t>
            </a:r>
            <a:r>
              <a:rPr lang="ar-EG" sz="2400" dirty="0">
                <a:latin typeface="Calibri" pitchFamily="34" charset="0"/>
              </a:rPr>
              <a:t>هي إحدى أنواع عر ض الألوان ، ويظهرها معدن الأوبال </a:t>
            </a:r>
            <a:r>
              <a:rPr lang="en-US" sz="2400" dirty="0">
                <a:latin typeface="Calibri" pitchFamily="34" charset="0"/>
              </a:rPr>
              <a:t>Opal (SiO2. nH2O) </a:t>
            </a:r>
            <a:r>
              <a:rPr lang="ar-EG" sz="2400" dirty="0">
                <a:latin typeface="Calibri" pitchFamily="34" charset="0"/>
              </a:rPr>
              <a:t>في النوع الذي يستعمل في الأحجار الكريمة ، حيث تنتج الألوان المتلالئة من الإنعكاس الداخلي في المعدن.</a:t>
            </a:r>
          </a:p>
          <a:p>
            <a:pPr algn="just" rtl="1"/>
            <a:r>
              <a:rPr lang="ar-EG" sz="2400" u="sng" dirty="0">
                <a:solidFill>
                  <a:srgbClr val="FF0000"/>
                </a:solidFill>
                <a:latin typeface="Calibri" pitchFamily="34" charset="0"/>
              </a:rPr>
              <a:t>التصدؤ</a:t>
            </a:r>
            <a:r>
              <a:rPr lang="ar-EG" sz="2400" dirty="0">
                <a:latin typeface="Calibri" pitchFamily="34" charset="0"/>
              </a:rPr>
              <a:t> ، فهو </a:t>
            </a:r>
            <a:r>
              <a:rPr lang="ar-EG" sz="2400" dirty="0">
                <a:solidFill>
                  <a:srgbClr val="0070C0"/>
                </a:solidFill>
                <a:latin typeface="Calibri" pitchFamily="34" charset="0"/>
              </a:rPr>
              <a:t>تغير في الألوان على السطح نتيجة لتحلل المعدن الأصلي وتكون طبقة سطحية من نواتج التحلل </a:t>
            </a:r>
            <a:r>
              <a:rPr lang="ar-EG" sz="2400" dirty="0">
                <a:latin typeface="Calibri" pitchFamily="34" charset="0"/>
              </a:rPr>
              <a:t>، أي أن لون السطح يختلف عن لون سطح مكسور حديثا . ومن أمثلة المعادن التي تهظر علهيا التصدؤ النحاس والبورنيت </a:t>
            </a:r>
            <a:r>
              <a:rPr lang="en-US" sz="2400" dirty="0" err="1">
                <a:latin typeface="Calibri" pitchFamily="34" charset="0"/>
              </a:rPr>
              <a:t>Bornite</a:t>
            </a:r>
            <a:r>
              <a:rPr lang="en-US" sz="2400" dirty="0">
                <a:latin typeface="Calibri" pitchFamily="34" charset="0"/>
              </a:rPr>
              <a:t> (Cu5FeS4).</a:t>
            </a:r>
          </a:p>
          <a:p>
            <a:pPr algn="just" rtl="1"/>
            <a:r>
              <a:rPr lang="ar-EG" sz="2400" u="sng" dirty="0">
                <a:solidFill>
                  <a:srgbClr val="FF0000"/>
                </a:solidFill>
                <a:latin typeface="Calibri" pitchFamily="34" charset="0"/>
              </a:rPr>
              <a:t>خاصية عين الهر </a:t>
            </a:r>
            <a:r>
              <a:rPr lang="ar-EG" sz="2400" dirty="0">
                <a:latin typeface="Calibri" pitchFamily="34" charset="0"/>
              </a:rPr>
              <a:t>، هي عبارة عن </a:t>
            </a:r>
            <a:r>
              <a:rPr lang="ar-EG" sz="2400" dirty="0">
                <a:solidFill>
                  <a:srgbClr val="00B0F0"/>
                </a:solidFill>
                <a:latin typeface="Calibri" pitchFamily="34" charset="0"/>
              </a:rPr>
              <a:t>البريق الحريري المتموج الذي يتغير بإختلاف إتجاه البصر. </a:t>
            </a:r>
            <a:r>
              <a:rPr lang="ar-EG" sz="2400" dirty="0">
                <a:latin typeface="Calibri" pitchFamily="34" charset="0"/>
              </a:rPr>
              <a:t>يظهر مثل هذا البريق المتموج على سطح المعادن ذات النسيج الأليافي (أي وحداتها توجد في هيئة ألياف) مثل معدن ساتنسبار </a:t>
            </a:r>
            <a:r>
              <a:rPr lang="en-US" sz="2400" dirty="0" err="1">
                <a:latin typeface="Calibri" pitchFamily="34" charset="0"/>
              </a:rPr>
              <a:t>Satinspar</a:t>
            </a:r>
            <a:r>
              <a:rPr lang="en-US" sz="2400" dirty="0">
                <a:latin typeface="Calibri" pitchFamily="34" charset="0"/>
              </a:rPr>
              <a:t> (</a:t>
            </a:r>
            <a:r>
              <a:rPr lang="ar-EG" sz="2400" dirty="0">
                <a:latin typeface="Calibri" pitchFamily="34" charset="0"/>
              </a:rPr>
              <a:t>الجبس الأليافي).</a:t>
            </a:r>
          </a:p>
        </p:txBody>
      </p:sp>
    </p:spTree>
    <p:extLst>
      <p:ext uri="{BB962C8B-B14F-4D97-AF65-F5344CB8AC3E}">
        <p14:creationId xmlns="" xmlns:p14="http://schemas.microsoft.com/office/powerpoint/2010/main" val="1606342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abradorite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5148064" y="116632"/>
            <a:ext cx="3884166" cy="3702913"/>
          </a:xfrm>
          <a:prstGeom prst="rect">
            <a:avLst/>
          </a:prstGeom>
          <a:noFill/>
        </p:spPr>
      </p:pic>
      <p:sp>
        <p:nvSpPr>
          <p:cNvPr id="3" name="Rectangle 2"/>
          <p:cNvSpPr/>
          <p:nvPr/>
        </p:nvSpPr>
        <p:spPr>
          <a:xfrm>
            <a:off x="6156176" y="3849624"/>
            <a:ext cx="2547364" cy="369332"/>
          </a:xfrm>
          <a:prstGeom prst="rect">
            <a:avLst/>
          </a:prstGeom>
        </p:spPr>
        <p:txBody>
          <a:bodyPr wrap="none">
            <a:spAutoFit/>
          </a:bodyPr>
          <a:lstStyle/>
          <a:p>
            <a:pPr algn="just" rtl="1"/>
            <a:r>
              <a:rPr lang="ar-EG" b="1" u="sng" dirty="0" smtClean="0">
                <a:solidFill>
                  <a:srgbClr val="FF0000"/>
                </a:solidFill>
                <a:latin typeface="Calibri" pitchFamily="34" charset="0"/>
              </a:rPr>
              <a:t>عرض الألوان </a:t>
            </a:r>
            <a:r>
              <a:rPr lang="en-US" b="1" u="sng" dirty="0" smtClean="0">
                <a:solidFill>
                  <a:srgbClr val="FF0000"/>
                </a:solidFill>
                <a:latin typeface="Calibri" pitchFamily="34" charset="0"/>
              </a:rPr>
              <a:t>Play of colors</a:t>
            </a:r>
            <a:endParaRPr lang="en-US" b="1" u="sng" dirty="0">
              <a:solidFill>
                <a:srgbClr val="FF0000"/>
              </a:solidFill>
              <a:latin typeface="Calibri" pitchFamily="34" charset="0"/>
            </a:endParaRPr>
          </a:p>
        </p:txBody>
      </p:sp>
      <p:pic>
        <p:nvPicPr>
          <p:cNvPr id="4" name="Picture 6" descr="opal100t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899592" y="129386"/>
            <a:ext cx="4038600" cy="3720238"/>
          </a:xfrm>
          <a:prstGeom prst="rect">
            <a:avLst/>
          </a:prstGeom>
          <a:noFill/>
        </p:spPr>
      </p:pic>
      <p:sp>
        <p:nvSpPr>
          <p:cNvPr id="5" name="Rectangle 4"/>
          <p:cNvSpPr/>
          <p:nvPr/>
        </p:nvSpPr>
        <p:spPr>
          <a:xfrm>
            <a:off x="1931367" y="4002270"/>
            <a:ext cx="2217274" cy="400110"/>
          </a:xfrm>
          <a:prstGeom prst="rect">
            <a:avLst/>
          </a:prstGeom>
        </p:spPr>
        <p:txBody>
          <a:bodyPr wrap="none">
            <a:spAutoFit/>
          </a:bodyPr>
          <a:lstStyle/>
          <a:p>
            <a:pPr algn="r" rtl="1"/>
            <a:r>
              <a:rPr lang="ar-EG" sz="2000" b="1" u="sng" dirty="0" smtClean="0">
                <a:solidFill>
                  <a:srgbClr val="FF0000"/>
                </a:solidFill>
                <a:latin typeface="Calibri" pitchFamily="34" charset="0"/>
              </a:rPr>
              <a:t>خاصية الأوبال أو اللألأة </a:t>
            </a:r>
            <a:endParaRPr lang="en-US" sz="2000" b="1" dirty="0"/>
          </a:p>
        </p:txBody>
      </p:sp>
    </p:spTree>
    <p:extLst>
      <p:ext uri="{BB962C8B-B14F-4D97-AF65-F5344CB8AC3E}">
        <p14:creationId xmlns="" xmlns:p14="http://schemas.microsoft.com/office/powerpoint/2010/main" val="373641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692696"/>
            <a:ext cx="8915400"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r>
              <a:rPr lang="ar-EG" sz="2000" b="1" u="sng" dirty="0">
                <a:solidFill>
                  <a:srgbClr val="FF0000"/>
                </a:solidFill>
                <a:latin typeface="Calibri" pitchFamily="34" charset="0"/>
              </a:rPr>
              <a:t>التضوء </a:t>
            </a:r>
            <a:r>
              <a:rPr lang="en-US" sz="2000" b="1" u="sng" dirty="0">
                <a:solidFill>
                  <a:srgbClr val="FF0000"/>
                </a:solidFill>
                <a:latin typeface="Calibri" pitchFamily="34" charset="0"/>
              </a:rPr>
              <a:t>Luminescence</a:t>
            </a:r>
          </a:p>
          <a:p>
            <a:pPr algn="just" rtl="1"/>
            <a:r>
              <a:rPr lang="ar-EG" sz="2400" dirty="0">
                <a:solidFill>
                  <a:srgbClr val="7030A0"/>
                </a:solidFill>
                <a:latin typeface="Calibri" pitchFamily="34" charset="0"/>
              </a:rPr>
              <a:t>يوصف المعدن بأنه متضوء (أي يعطي ضوءا) ، إذا حول الأشكال الأخرى من الطاقة إلى ضوء</a:t>
            </a:r>
            <a:r>
              <a:rPr lang="ar-EG" sz="2000" dirty="0">
                <a:latin typeface="Calibri" pitchFamily="34" charset="0"/>
              </a:rPr>
              <a:t>. </a:t>
            </a:r>
            <a:r>
              <a:rPr lang="ar-EG" sz="2400" dirty="0">
                <a:solidFill>
                  <a:srgbClr val="00B050"/>
                </a:solidFill>
                <a:latin typeface="Calibri" pitchFamily="34" charset="0"/>
              </a:rPr>
              <a:t>وينتج التضوء عن التعرض للحرارة أو الأشعة فوق البنفسجية أو الأشعة السينية .. الخ</a:t>
            </a:r>
            <a:r>
              <a:rPr lang="ar-EG" sz="2000" dirty="0">
                <a:latin typeface="Calibri" pitchFamily="34" charset="0"/>
              </a:rPr>
              <a:t>. ويختلف لون التضوء عن اللون الأصلي للمعدن ، وألوان التضوء دائما ألوان باهرة ساطعة. مثلا ، تعطي بعض أنواع معدن الكالسيت </a:t>
            </a:r>
            <a:r>
              <a:rPr lang="en-US" sz="2000" dirty="0">
                <a:latin typeface="Calibri" pitchFamily="34" charset="0"/>
              </a:rPr>
              <a:t>Calcite </a:t>
            </a:r>
            <a:r>
              <a:rPr lang="ar-EG" sz="2000" dirty="0">
                <a:latin typeface="Calibri" pitchFamily="34" charset="0"/>
              </a:rPr>
              <a:t>عند تعرضها للأشعة فوق البنفسجية ألوانا حمراء باهرة ، أما معدن ويلييميت </a:t>
            </a:r>
            <a:r>
              <a:rPr lang="en-US" sz="2000" dirty="0" err="1">
                <a:latin typeface="Calibri" pitchFamily="34" charset="0"/>
              </a:rPr>
              <a:t>Willemite</a:t>
            </a:r>
            <a:r>
              <a:rPr lang="en-US" sz="2000" dirty="0">
                <a:latin typeface="Calibri" pitchFamily="34" charset="0"/>
              </a:rPr>
              <a:t> </a:t>
            </a:r>
            <a:r>
              <a:rPr lang="ar-EG" sz="2000" dirty="0">
                <a:latin typeface="Calibri" pitchFamily="34" charset="0"/>
              </a:rPr>
              <a:t>فإنه يعطي لونا أخضر ساطعا. </a:t>
            </a:r>
          </a:p>
          <a:p>
            <a:pPr algn="just" rtl="1"/>
            <a:r>
              <a:rPr lang="ar-EG" sz="2000" dirty="0">
                <a:latin typeface="Calibri" pitchFamily="34" charset="0"/>
              </a:rPr>
              <a:t>وعندما </a:t>
            </a:r>
            <a:r>
              <a:rPr lang="ar-EG" sz="2400" dirty="0">
                <a:solidFill>
                  <a:srgbClr val="00B0F0"/>
                </a:solidFill>
                <a:latin typeface="Calibri" pitchFamily="34" charset="0"/>
              </a:rPr>
              <a:t>تنتج ألوان التضوء أثناء التعرض للمؤثر فقط </a:t>
            </a:r>
            <a:r>
              <a:rPr lang="ar-EG" sz="2000" dirty="0">
                <a:latin typeface="Calibri" pitchFamily="34" charset="0"/>
              </a:rPr>
              <a:t>فإنها تعرف باسم </a:t>
            </a:r>
            <a:r>
              <a:rPr lang="ar-EG" sz="2000" b="1" u="sng" dirty="0">
                <a:solidFill>
                  <a:srgbClr val="FF0000"/>
                </a:solidFill>
                <a:latin typeface="Calibri" pitchFamily="34" charset="0"/>
              </a:rPr>
              <a:t>التفلر </a:t>
            </a:r>
            <a:r>
              <a:rPr lang="en-US" sz="2000" b="1" u="sng" dirty="0">
                <a:solidFill>
                  <a:srgbClr val="FF0000"/>
                </a:solidFill>
                <a:latin typeface="Calibri" pitchFamily="34" charset="0"/>
              </a:rPr>
              <a:t>Florescence</a:t>
            </a:r>
            <a:r>
              <a:rPr lang="en-US" sz="2000" dirty="0">
                <a:latin typeface="Calibri" pitchFamily="34" charset="0"/>
              </a:rPr>
              <a:t> </a:t>
            </a:r>
            <a:r>
              <a:rPr lang="ar-EG" sz="2000" dirty="0">
                <a:latin typeface="Calibri" pitchFamily="34" charset="0"/>
              </a:rPr>
              <a:t>وقد اشتق اسم هذه الخاصية من معدن فلوريت </a:t>
            </a:r>
            <a:r>
              <a:rPr lang="en-US" sz="2000" dirty="0">
                <a:latin typeface="Calibri" pitchFamily="34" charset="0"/>
              </a:rPr>
              <a:t>Fluorite [CaF2] </a:t>
            </a:r>
            <a:r>
              <a:rPr lang="ar-EG" sz="2000" dirty="0">
                <a:latin typeface="Calibri" pitchFamily="34" charset="0"/>
              </a:rPr>
              <a:t>الذي تبدي بعض أنواعه هذه الخاصية. أما إذا </a:t>
            </a:r>
            <a:r>
              <a:rPr lang="ar-EG" sz="2400" dirty="0">
                <a:solidFill>
                  <a:srgbClr val="00B0F0"/>
                </a:solidFill>
                <a:latin typeface="Calibri" pitchFamily="34" charset="0"/>
              </a:rPr>
              <a:t>استمرت ألوان التضوء عقب زوال المؤثر</a:t>
            </a:r>
            <a:r>
              <a:rPr lang="ar-EG" sz="2000" dirty="0">
                <a:latin typeface="Calibri" pitchFamily="34" charset="0"/>
              </a:rPr>
              <a:t> فإنها تعرف باسم </a:t>
            </a:r>
            <a:r>
              <a:rPr lang="ar-EG" sz="2000" b="1" u="sng" dirty="0">
                <a:solidFill>
                  <a:srgbClr val="FF0000"/>
                </a:solidFill>
                <a:latin typeface="Calibri" pitchFamily="34" charset="0"/>
              </a:rPr>
              <a:t>التفسفر </a:t>
            </a:r>
            <a:r>
              <a:rPr lang="en-US" sz="2000" b="1" u="sng" dirty="0">
                <a:solidFill>
                  <a:srgbClr val="FF0000"/>
                </a:solidFill>
                <a:latin typeface="Calibri" pitchFamily="34" charset="0"/>
              </a:rPr>
              <a:t>Phosphorescence. </a:t>
            </a:r>
            <a:r>
              <a:rPr lang="ar-EG" sz="2000" b="1" u="sng" dirty="0" smtClean="0">
                <a:solidFill>
                  <a:srgbClr val="FF0000"/>
                </a:solidFill>
                <a:latin typeface="Calibri" pitchFamily="34" charset="0"/>
              </a:rPr>
              <a:t>.</a:t>
            </a:r>
          </a:p>
          <a:p>
            <a:pPr algn="just" rtl="1"/>
            <a:endParaRPr lang="ar-EG" sz="2000" dirty="0" smtClean="0">
              <a:latin typeface="Calibri" pitchFamily="34" charset="0"/>
            </a:endParaRPr>
          </a:p>
          <a:p>
            <a:pPr algn="just" rtl="1"/>
            <a:r>
              <a:rPr lang="ar-EG" sz="2000" dirty="0" smtClean="0">
                <a:latin typeface="Calibri" pitchFamily="34" charset="0"/>
              </a:rPr>
              <a:t>وتستعمل </a:t>
            </a:r>
            <a:r>
              <a:rPr lang="ar-EG" sz="2000" dirty="0">
                <a:latin typeface="Calibri" pitchFamily="34" charset="0"/>
              </a:rPr>
              <a:t>الأشعة فوق البنفسجية عادة في الكشف عن خاصية التفلر ، ويجرى الإختبار في مكان مظلم. والأجهزة المستخدمة تستعمل عادة مصابيخ بخار الزئبق أو أنابيب الأرجون أو غيرها من مصادر إنتاج الأشعة فوق البنفسجية .</a:t>
            </a:r>
          </a:p>
        </p:txBody>
      </p:sp>
    </p:spTree>
    <p:extLst>
      <p:ext uri="{BB962C8B-B14F-4D97-AF65-F5344CB8AC3E}">
        <p14:creationId xmlns="" xmlns:p14="http://schemas.microsoft.com/office/powerpoint/2010/main" val="1208301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GE95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476672"/>
            <a:ext cx="4344144" cy="376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8" descr="GE94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60032" y="476672"/>
            <a:ext cx="3873466" cy="3795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3171116" y="4653136"/>
            <a:ext cx="3137127" cy="584775"/>
          </a:xfrm>
          <a:prstGeom prst="rect">
            <a:avLst/>
          </a:prstGeom>
        </p:spPr>
        <p:txBody>
          <a:bodyPr wrap="square">
            <a:spAutoFit/>
          </a:bodyPr>
          <a:lstStyle/>
          <a:p>
            <a:pPr algn="r" rtl="1"/>
            <a:r>
              <a:rPr lang="ar-EG" sz="3200" b="1" u="sng" dirty="0" smtClean="0">
                <a:solidFill>
                  <a:srgbClr val="FF0000"/>
                </a:solidFill>
                <a:latin typeface="Calibri" pitchFamily="34" charset="0"/>
              </a:rPr>
              <a:t>التفلر </a:t>
            </a:r>
            <a:r>
              <a:rPr lang="en-US" sz="3200" b="1" u="sng" dirty="0" smtClean="0">
                <a:solidFill>
                  <a:srgbClr val="FF0000"/>
                </a:solidFill>
                <a:latin typeface="Calibri" pitchFamily="34" charset="0"/>
              </a:rPr>
              <a:t>Florescence</a:t>
            </a:r>
            <a:endParaRPr lang="en-US" sz="3200" dirty="0"/>
          </a:p>
        </p:txBody>
      </p:sp>
    </p:spTree>
    <p:extLst>
      <p:ext uri="{BB962C8B-B14F-4D97-AF65-F5344CB8AC3E}">
        <p14:creationId xmlns="" xmlns:p14="http://schemas.microsoft.com/office/powerpoint/2010/main" val="160585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25413" y="152400"/>
            <a:ext cx="8915400" cy="6801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endParaRPr lang="ar-EG" sz="2000" dirty="0">
              <a:latin typeface="Calibri" pitchFamily="34" charset="0"/>
            </a:endParaRPr>
          </a:p>
          <a:p>
            <a:pPr algn="just" rtl="1"/>
            <a:r>
              <a:rPr lang="ar-EG" sz="2000" b="1" u="sng" dirty="0">
                <a:solidFill>
                  <a:srgbClr val="FF0000"/>
                </a:solidFill>
                <a:latin typeface="Calibri" pitchFamily="34" charset="0"/>
              </a:rPr>
              <a:t>المخدش </a:t>
            </a:r>
            <a:r>
              <a:rPr lang="en-US" sz="2000" b="1" u="sng" dirty="0">
                <a:solidFill>
                  <a:srgbClr val="FF0000"/>
                </a:solidFill>
                <a:latin typeface="Calibri" pitchFamily="34" charset="0"/>
              </a:rPr>
              <a:t>Streak</a:t>
            </a:r>
          </a:p>
          <a:p>
            <a:pPr algn="just" rtl="1"/>
            <a:r>
              <a:rPr lang="ar-EG" sz="2000" dirty="0">
                <a:latin typeface="Calibri" pitchFamily="34" charset="0"/>
              </a:rPr>
              <a:t>يقصد </a:t>
            </a:r>
            <a:r>
              <a:rPr lang="ar-EG" sz="3200" dirty="0">
                <a:solidFill>
                  <a:srgbClr val="00B0F0"/>
                </a:solidFill>
                <a:latin typeface="Calibri" pitchFamily="34" charset="0"/>
              </a:rPr>
              <a:t>بمخدش المعدن لون مسحوقه الناعم</a:t>
            </a:r>
            <a:r>
              <a:rPr lang="ar-EG" sz="3200" dirty="0" smtClean="0">
                <a:solidFill>
                  <a:srgbClr val="00B0F0"/>
                </a:solidFill>
                <a:latin typeface="Calibri" pitchFamily="34" charset="0"/>
              </a:rPr>
              <a:t>.</a:t>
            </a:r>
          </a:p>
          <a:p>
            <a:pPr algn="just" rtl="1"/>
            <a:r>
              <a:rPr lang="ar-EG" sz="3200" dirty="0" smtClean="0">
                <a:solidFill>
                  <a:srgbClr val="00B0F0"/>
                </a:solidFill>
                <a:latin typeface="Calibri" pitchFamily="34" charset="0"/>
              </a:rPr>
              <a:t>ويمكن </a:t>
            </a:r>
            <a:r>
              <a:rPr lang="ar-EG" sz="3200" dirty="0">
                <a:solidFill>
                  <a:srgbClr val="00B0F0"/>
                </a:solidFill>
                <a:latin typeface="Calibri" pitchFamily="34" charset="0"/>
              </a:rPr>
              <a:t>معرفة لون </a:t>
            </a:r>
            <a:r>
              <a:rPr lang="ar-EG" sz="3200" dirty="0" smtClean="0">
                <a:solidFill>
                  <a:srgbClr val="00B0F0"/>
                </a:solidFill>
                <a:latin typeface="Calibri" pitchFamily="34" charset="0"/>
              </a:rPr>
              <a:t>المسحوق  </a:t>
            </a:r>
            <a:r>
              <a:rPr lang="ar-EG" sz="3200" dirty="0">
                <a:solidFill>
                  <a:srgbClr val="00B0F0"/>
                </a:solidFill>
                <a:latin typeface="Calibri" pitchFamily="34" charset="0"/>
              </a:rPr>
              <a:t>(المخدش</a:t>
            </a:r>
            <a:r>
              <a:rPr lang="ar-EG" sz="3200" dirty="0" smtClean="0">
                <a:solidFill>
                  <a:srgbClr val="00B0F0"/>
                </a:solidFill>
                <a:latin typeface="Calibri" pitchFamily="34" charset="0"/>
              </a:rPr>
              <a:t>)</a:t>
            </a:r>
          </a:p>
          <a:p>
            <a:pPr algn="just" rtl="1"/>
            <a:r>
              <a:rPr lang="ar-EG" sz="3200" dirty="0" smtClean="0">
                <a:solidFill>
                  <a:srgbClr val="00B0F0"/>
                </a:solidFill>
                <a:latin typeface="Calibri" pitchFamily="34" charset="0"/>
              </a:rPr>
              <a:t> </a:t>
            </a:r>
            <a:r>
              <a:rPr lang="ar-EG" sz="3200" dirty="0">
                <a:solidFill>
                  <a:srgbClr val="00B0F0"/>
                </a:solidFill>
                <a:latin typeface="Calibri" pitchFamily="34" charset="0"/>
              </a:rPr>
              <a:t>بسهولة بواسطة حك المعدن على سطح </a:t>
            </a:r>
            <a:endParaRPr lang="ar-EG" sz="3200" dirty="0" smtClean="0">
              <a:solidFill>
                <a:srgbClr val="00B0F0"/>
              </a:solidFill>
              <a:latin typeface="Calibri" pitchFamily="34" charset="0"/>
            </a:endParaRPr>
          </a:p>
          <a:p>
            <a:pPr algn="just" rtl="1"/>
            <a:r>
              <a:rPr lang="ar-EG" sz="3200" dirty="0" smtClean="0">
                <a:solidFill>
                  <a:srgbClr val="00B0F0"/>
                </a:solidFill>
                <a:latin typeface="Calibri" pitchFamily="34" charset="0"/>
              </a:rPr>
              <a:t>لوح </a:t>
            </a:r>
            <a:r>
              <a:rPr lang="ar-EG" sz="3200" dirty="0">
                <a:solidFill>
                  <a:srgbClr val="00B0F0"/>
                </a:solidFill>
                <a:latin typeface="Calibri" pitchFamily="34" charset="0"/>
              </a:rPr>
              <a:t>من </a:t>
            </a:r>
            <a:r>
              <a:rPr lang="ar-EG" sz="3200" dirty="0" smtClean="0">
                <a:solidFill>
                  <a:srgbClr val="00B0F0"/>
                </a:solidFill>
                <a:latin typeface="Calibri" pitchFamily="34" charset="0"/>
              </a:rPr>
              <a:t>الخزف  </a:t>
            </a:r>
            <a:r>
              <a:rPr lang="ar-EG" sz="3200" dirty="0">
                <a:solidFill>
                  <a:srgbClr val="00B0F0"/>
                </a:solidFill>
                <a:latin typeface="Calibri" pitchFamily="34" charset="0"/>
              </a:rPr>
              <a:t>الأبيض المطفي </a:t>
            </a:r>
            <a:r>
              <a:rPr lang="ar-EG" sz="3200" dirty="0" smtClean="0">
                <a:solidFill>
                  <a:srgbClr val="00B0F0"/>
                </a:solidFill>
                <a:latin typeface="Calibri" pitchFamily="34" charset="0"/>
              </a:rPr>
              <a:t>بعرف</a:t>
            </a:r>
          </a:p>
          <a:p>
            <a:pPr algn="just" rtl="1"/>
            <a:r>
              <a:rPr lang="ar-EG" sz="3200" dirty="0" smtClean="0">
                <a:solidFill>
                  <a:srgbClr val="00B0F0"/>
                </a:solidFill>
                <a:latin typeface="Calibri" pitchFamily="34" charset="0"/>
              </a:rPr>
              <a:t> </a:t>
            </a:r>
            <a:r>
              <a:rPr lang="ar-EG" sz="3200" dirty="0">
                <a:solidFill>
                  <a:srgbClr val="00B0F0"/>
                </a:solidFill>
                <a:latin typeface="Calibri" pitchFamily="34" charset="0"/>
              </a:rPr>
              <a:t>بإسم لوح المخدش </a:t>
            </a:r>
            <a:r>
              <a:rPr lang="ar-EG" sz="3200" dirty="0" smtClean="0">
                <a:solidFill>
                  <a:srgbClr val="00B0F0"/>
                </a:solidFill>
                <a:latin typeface="Calibri" pitchFamily="34" charset="0"/>
              </a:rPr>
              <a:t>.</a:t>
            </a:r>
          </a:p>
          <a:p>
            <a:pPr algn="just" rtl="1"/>
            <a:r>
              <a:rPr lang="ar-EG" sz="2400" dirty="0" smtClean="0">
                <a:latin typeface="Calibri" pitchFamily="34" charset="0"/>
              </a:rPr>
              <a:t>وملاحظة </a:t>
            </a:r>
            <a:r>
              <a:rPr lang="ar-EG" sz="2400" dirty="0">
                <a:latin typeface="Calibri" pitchFamily="34" charset="0"/>
              </a:rPr>
              <a:t>لون المسحوق الناتج ، وليس من الضروري أن يكون لون المعدن مثل مخدشه ، فمثلا معدن </a:t>
            </a:r>
            <a:r>
              <a:rPr lang="ar-EG" sz="2800" dirty="0">
                <a:solidFill>
                  <a:srgbClr val="00B050"/>
                </a:solidFill>
                <a:latin typeface="Calibri" pitchFamily="34" charset="0"/>
              </a:rPr>
              <a:t>بيريت لونه كالنحاس الأصفر ولكن مخدشه أسود </a:t>
            </a:r>
            <a:r>
              <a:rPr lang="ar-EG" sz="2400" dirty="0">
                <a:latin typeface="Calibri" pitchFamily="34" charset="0"/>
              </a:rPr>
              <a:t>، </a:t>
            </a:r>
            <a:r>
              <a:rPr lang="ar-EG" sz="2400" dirty="0">
                <a:solidFill>
                  <a:schemeClr val="tx2">
                    <a:lumMod val="60000"/>
                    <a:lumOff val="40000"/>
                  </a:schemeClr>
                </a:solidFill>
                <a:latin typeface="Calibri" pitchFamily="34" charset="0"/>
              </a:rPr>
              <a:t>والكروميت </a:t>
            </a:r>
            <a:r>
              <a:rPr lang="en-US" sz="2400" dirty="0">
                <a:solidFill>
                  <a:schemeClr val="tx2">
                    <a:lumMod val="60000"/>
                    <a:lumOff val="40000"/>
                  </a:schemeClr>
                </a:solidFill>
                <a:latin typeface="Calibri" pitchFamily="34" charset="0"/>
              </a:rPr>
              <a:t>Chromite (FeCr2O4) ، </a:t>
            </a:r>
            <a:r>
              <a:rPr lang="ar-EG" sz="2400" dirty="0">
                <a:solidFill>
                  <a:schemeClr val="tx2">
                    <a:lumMod val="60000"/>
                    <a:lumOff val="40000"/>
                  </a:schemeClr>
                </a:solidFill>
                <a:latin typeface="Calibri" pitchFamily="34" charset="0"/>
              </a:rPr>
              <a:t>لونه أسود ومخدشه بني</a:t>
            </a:r>
            <a:r>
              <a:rPr lang="ar-EG" sz="2400" dirty="0">
                <a:latin typeface="Calibri" pitchFamily="34" charset="0"/>
              </a:rPr>
              <a:t>. ولما كان المخدش خاصية ثابتة بالنسبة للمعدن الواحد لذلك فإن تعيينه بالنسبة للمعادن ذات الألوان المتغيرة يعتبر ذا أهمية كبرى ، إذ يساعد كثيرا على التعرف على المعدن. كذلك نلاحظ أن كثيرا من المعادن التي تشترك في لون واحد تختلف في مخدشها. فمثلا بعض عينات الماجنتيت (</a:t>
            </a:r>
            <a:r>
              <a:rPr lang="en-US" sz="2400" dirty="0">
                <a:latin typeface="Calibri" pitchFamily="34" charset="0"/>
              </a:rPr>
              <a:t>Fe3O4) </a:t>
            </a:r>
            <a:r>
              <a:rPr lang="ar-EG" sz="2400" dirty="0">
                <a:latin typeface="Calibri" pitchFamily="34" charset="0"/>
              </a:rPr>
              <a:t>والهيماتيت (</a:t>
            </a:r>
            <a:r>
              <a:rPr lang="en-US" sz="2400" dirty="0">
                <a:latin typeface="Calibri" pitchFamily="34" charset="0"/>
              </a:rPr>
              <a:t>Fe2O3) ، </a:t>
            </a:r>
            <a:r>
              <a:rPr lang="ar-EG" sz="2400" dirty="0">
                <a:latin typeface="Calibri" pitchFamily="34" charset="0"/>
              </a:rPr>
              <a:t>والجوتيت </a:t>
            </a:r>
            <a:r>
              <a:rPr lang="en-US" sz="2400" dirty="0">
                <a:latin typeface="Calibri" pitchFamily="34" charset="0"/>
              </a:rPr>
              <a:t>HFeO2)) ، </a:t>
            </a:r>
            <a:r>
              <a:rPr lang="ar-EG" sz="2400" dirty="0">
                <a:latin typeface="Calibri" pitchFamily="34" charset="0"/>
              </a:rPr>
              <a:t>تكون سوداء اللون ، ولكن إذا حققنا مخدشها وجدنا للمجانتيت مخدشا أسود ، في حين يكون للهيماتيت مخدشا أحمر ، أما لجوتيت فنجد أن مخدشه أصفر بني</a:t>
            </a:r>
            <a:r>
              <a:rPr lang="ar-EG" sz="2400" dirty="0" smtClean="0">
                <a:latin typeface="Calibri" pitchFamily="34" charset="0"/>
              </a:rPr>
              <a:t>.</a:t>
            </a:r>
            <a:endParaRPr lang="ar-EG" sz="2400" dirty="0">
              <a:latin typeface="Calibri" pitchFamily="34" charset="0"/>
            </a:endParaRPr>
          </a:p>
        </p:txBody>
      </p:sp>
      <p:pic>
        <p:nvPicPr>
          <p:cNvPr id="3" name="Picture 7" descr="6hematite-streak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3524" y="176541"/>
            <a:ext cx="2928316" cy="3064517"/>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85554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6672"/>
            <a:ext cx="8856984" cy="2369880"/>
          </a:xfrm>
          <a:prstGeom prst="rect">
            <a:avLst/>
          </a:prstGeom>
        </p:spPr>
        <p:txBody>
          <a:bodyPr wrap="square">
            <a:spAutoFit/>
          </a:bodyPr>
          <a:lstStyle/>
          <a:p>
            <a:pPr algn="just" rtl="1"/>
            <a:r>
              <a:rPr lang="ar-EG" sz="2800" b="1" u="sng" dirty="0" smtClean="0">
                <a:solidFill>
                  <a:srgbClr val="FF0000"/>
                </a:solidFill>
                <a:latin typeface="Calibri" pitchFamily="34" charset="0"/>
              </a:rPr>
              <a:t>الشفافية </a:t>
            </a:r>
            <a:r>
              <a:rPr lang="en-US" sz="2800" b="1" u="sng" dirty="0" smtClean="0">
                <a:solidFill>
                  <a:srgbClr val="FF0000"/>
                </a:solidFill>
                <a:latin typeface="Calibri" pitchFamily="34" charset="0"/>
              </a:rPr>
              <a:t>Transparency</a:t>
            </a:r>
          </a:p>
          <a:p>
            <a:pPr algn="just" rtl="1"/>
            <a:r>
              <a:rPr lang="ar-EG" sz="2400" dirty="0" smtClean="0">
                <a:latin typeface="Calibri" pitchFamily="34" charset="0"/>
              </a:rPr>
              <a:t>تعبر هذه الخاصية عن قدرة المعدن على إنفاذ الضوء . وتعرف المعادن التي تسمح برؤية الأجسام من خلالها بوضوح وسهولة باسم </a:t>
            </a:r>
            <a:r>
              <a:rPr lang="ar-EG" sz="2400" u="sng" dirty="0" smtClean="0">
                <a:solidFill>
                  <a:srgbClr val="FF0000"/>
                </a:solidFill>
                <a:latin typeface="Calibri" pitchFamily="34" charset="0"/>
              </a:rPr>
              <a:t>معادن شفافة </a:t>
            </a:r>
            <a:r>
              <a:rPr lang="ar-EG" sz="2400" dirty="0" smtClean="0">
                <a:latin typeface="Calibri" pitchFamily="34" charset="0"/>
              </a:rPr>
              <a:t>.</a:t>
            </a:r>
          </a:p>
          <a:p>
            <a:pPr algn="just" rtl="1"/>
            <a:r>
              <a:rPr lang="ar-EG" sz="2400" dirty="0" smtClean="0">
                <a:latin typeface="Calibri" pitchFamily="34" charset="0"/>
              </a:rPr>
              <a:t> فإذا بدت الأجسام غير واضحة فإن المعدن يعتبر في هذه الحالة </a:t>
            </a:r>
            <a:r>
              <a:rPr lang="ar-EG" sz="2400" u="sng" dirty="0" smtClean="0">
                <a:solidFill>
                  <a:srgbClr val="FF0000"/>
                </a:solidFill>
                <a:latin typeface="Calibri" pitchFamily="34" charset="0"/>
              </a:rPr>
              <a:t>نصف شفاف </a:t>
            </a:r>
            <a:r>
              <a:rPr lang="ar-EG" sz="2400" dirty="0" smtClean="0">
                <a:latin typeface="Calibri" pitchFamily="34" charset="0"/>
              </a:rPr>
              <a:t>.</a:t>
            </a:r>
          </a:p>
          <a:p>
            <a:pPr algn="just" rtl="1"/>
            <a:r>
              <a:rPr lang="ar-EG" sz="2400" dirty="0" smtClean="0">
                <a:latin typeface="Calibri" pitchFamily="34" charset="0"/>
              </a:rPr>
              <a:t>أما </a:t>
            </a:r>
            <a:r>
              <a:rPr lang="ar-EG" sz="2400" u="sng" dirty="0" smtClean="0">
                <a:solidFill>
                  <a:srgbClr val="FF0000"/>
                </a:solidFill>
                <a:latin typeface="Calibri" pitchFamily="34" charset="0"/>
              </a:rPr>
              <a:t>المعدن المعتم </a:t>
            </a:r>
            <a:r>
              <a:rPr lang="ar-EG" sz="2400" dirty="0" smtClean="0">
                <a:latin typeface="Calibri" pitchFamily="34" charset="0"/>
              </a:rPr>
              <a:t>فهو الذي لا يسمح بنفاذ الضوء حتى خلال أحرفه الرفيعة.</a:t>
            </a:r>
          </a:p>
          <a:p>
            <a:pPr algn="just" rtl="1"/>
            <a:r>
              <a:rPr lang="ar-EG" sz="2400" dirty="0" smtClean="0">
                <a:latin typeface="Calibri" pitchFamily="34" charset="0"/>
              </a:rPr>
              <a:t> ومن أمثلة المعادن المعتمة البيريت ، الجالينا ، الجرافيت ، الكالكوبيريت.</a:t>
            </a:r>
            <a:endParaRPr lang="ar-EG" sz="2400" dirty="0">
              <a:latin typeface="Calibri" pitchFamily="34" charset="0"/>
            </a:endParaRPr>
          </a:p>
        </p:txBody>
      </p:sp>
      <p:pic>
        <p:nvPicPr>
          <p:cNvPr id="3" name="Picture 7" descr="heulandite"/>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0294"/>
          <a:stretch/>
        </p:blipFill>
        <p:spPr>
          <a:xfrm>
            <a:off x="114222" y="3356994"/>
            <a:ext cx="3038111" cy="2952328"/>
          </a:xfrm>
          <a:prstGeom prst="rect">
            <a:avLst/>
          </a:prstGeom>
          <a:noFill/>
        </p:spPr>
      </p:pic>
      <p:pic>
        <p:nvPicPr>
          <p:cNvPr id="4" name="Picture 7" descr="GF5D"/>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3275856" y="3360295"/>
            <a:ext cx="2808312" cy="2952328"/>
          </a:xfrm>
          <a:prstGeom prst="rect">
            <a:avLst/>
          </a:prstGeom>
          <a:noFill/>
        </p:spPr>
      </p:pic>
      <p:pic>
        <p:nvPicPr>
          <p:cNvPr id="5" name="Picture 7" descr="almandine"/>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1647" r="12682"/>
          <a:stretch/>
        </p:blipFill>
        <p:spPr>
          <a:xfrm>
            <a:off x="6232692" y="3322000"/>
            <a:ext cx="2731796" cy="2987322"/>
          </a:xfrm>
          <a:prstGeom prst="rect">
            <a:avLst/>
          </a:prstGeom>
          <a:noFill/>
        </p:spPr>
      </p:pic>
    </p:spTree>
    <p:extLst>
      <p:ext uri="{BB962C8B-B14F-4D97-AF65-F5344CB8AC3E}">
        <p14:creationId xmlns="" xmlns:p14="http://schemas.microsoft.com/office/powerpoint/2010/main" val="2031276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152400"/>
            <a:ext cx="9067800" cy="5293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r>
              <a:rPr lang="ar-EG" sz="2000" b="1" u="sng" dirty="0">
                <a:solidFill>
                  <a:srgbClr val="FF0000"/>
                </a:solidFill>
                <a:latin typeface="Calibri" pitchFamily="34" charset="0"/>
              </a:rPr>
              <a:t>2- الخواص التماسكية </a:t>
            </a:r>
            <a:r>
              <a:rPr lang="en-US" sz="2000" b="1" u="sng" dirty="0">
                <a:solidFill>
                  <a:srgbClr val="FF0000"/>
                </a:solidFill>
                <a:latin typeface="Calibri" pitchFamily="34" charset="0"/>
              </a:rPr>
              <a:t>Cohesive properties</a:t>
            </a:r>
          </a:p>
          <a:p>
            <a:pPr algn="just" rtl="1"/>
            <a:endParaRPr lang="ar-EG" b="1" u="sng" dirty="0" smtClean="0">
              <a:solidFill>
                <a:srgbClr val="FF0000"/>
              </a:solidFill>
              <a:latin typeface="Calibri" pitchFamily="34" charset="0"/>
            </a:endParaRPr>
          </a:p>
          <a:p>
            <a:pPr algn="ctr" rtl="1"/>
            <a:r>
              <a:rPr lang="ar-EG" b="1" u="sng" dirty="0" smtClean="0">
                <a:solidFill>
                  <a:srgbClr val="FF0000"/>
                </a:solidFill>
                <a:latin typeface="Calibri" pitchFamily="34" charset="0"/>
              </a:rPr>
              <a:t>الصلادة </a:t>
            </a:r>
            <a:r>
              <a:rPr lang="en-US" b="1" u="sng" dirty="0">
                <a:solidFill>
                  <a:srgbClr val="FF0000"/>
                </a:solidFill>
                <a:latin typeface="Calibri" pitchFamily="34" charset="0"/>
              </a:rPr>
              <a:t>Hardness:</a:t>
            </a:r>
          </a:p>
          <a:p>
            <a:pPr algn="just" rtl="1"/>
            <a:r>
              <a:rPr lang="ar-EG" sz="2400" dirty="0">
                <a:latin typeface="Calibri" pitchFamily="34" charset="0"/>
              </a:rPr>
              <a:t>الصلادة لفظ يعبر عن مقدار المقاومة التي يبديها المعدن تجاه الخدش والتآكل. ويمكن تعيين درجة الصلادة بملاحظة السهولة أو الصعوبة التي ينخدش بها المعدن بواسطة دبوس أو نصل سكن حاد. وتتراوح درجة الصلادة في المعادن بين تلك الدرجة المنخفضة في معدت التلك </a:t>
            </a:r>
            <a:r>
              <a:rPr lang="en-US" sz="2400" dirty="0">
                <a:latin typeface="Calibri" pitchFamily="34" charset="0"/>
              </a:rPr>
              <a:t>Tale </a:t>
            </a:r>
            <a:r>
              <a:rPr lang="ar-EG" sz="2400" dirty="0">
                <a:latin typeface="Calibri" pitchFamily="34" charset="0"/>
              </a:rPr>
              <a:t>الذي يمكن خدشه بواسطة الظفر وتلك الدرجة العلاية في معدن الألماس </a:t>
            </a:r>
            <a:r>
              <a:rPr lang="en-US" sz="2400" dirty="0">
                <a:latin typeface="Calibri" pitchFamily="34" charset="0"/>
              </a:rPr>
              <a:t>Diamond </a:t>
            </a:r>
            <a:r>
              <a:rPr lang="ar-EG" sz="2400" dirty="0">
                <a:latin typeface="Calibri" pitchFamily="34" charset="0"/>
              </a:rPr>
              <a:t>الذي يعتبر أصلد مادة معروفة سواء أكانت طبيعية أم صناعية. وتعتبر الصلادة من الخواص الفيزيائية الهامة للمعدن ، لأنه يمكن تعيينها بسرعة وبذلك تساعد في التعرف على المعدن.</a:t>
            </a:r>
          </a:p>
          <a:p>
            <a:pPr algn="just" rtl="1"/>
            <a:endParaRPr lang="ar-EG" dirty="0">
              <a:latin typeface="Calibri" pitchFamily="34" charset="0"/>
            </a:endParaRPr>
          </a:p>
          <a:p>
            <a:pPr algn="just" rtl="1"/>
            <a:r>
              <a:rPr lang="ar-EG" sz="2400" dirty="0">
                <a:latin typeface="Calibri" pitchFamily="34" charset="0"/>
              </a:rPr>
              <a:t>ويمكن تعيين صلادة المعدن تعيينا نسبيا ، وذلك بمقارنتها بصلادة المعادن المرتبة تبعا لزيادة درجة صلادتها في مقياس الصلادة المعروف باسم مثياس موهس للصلادة ، الذي يحتوي على عشرة معادن تبتدئ بأقل المعادن صلادة وهو التلك وتنتهي بأكثر المعادن صلادة وهو الألماس ، وبين الإثنين يوجد ثمانية معادن لها أرقام تمثل درجة الصلادة النسبية من 2 إلى 9. وفيما يلي مقياس موهس للصلادة: </a:t>
            </a:r>
          </a:p>
        </p:txBody>
      </p:sp>
    </p:spTree>
    <p:extLst>
      <p:ext uri="{BB962C8B-B14F-4D97-AF65-F5344CB8AC3E}">
        <p14:creationId xmlns="" xmlns:p14="http://schemas.microsoft.com/office/powerpoint/2010/main" val="3043065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1475656" y="260647"/>
            <a:ext cx="5616624" cy="6065555"/>
          </a:xfrm>
          <a:prstGeom prst="rect">
            <a:avLst/>
          </a:prstGeom>
        </p:spPr>
      </p:pic>
    </p:spTree>
    <p:extLst>
      <p:ext uri="{BB962C8B-B14F-4D97-AF65-F5344CB8AC3E}">
        <p14:creationId xmlns="" xmlns:p14="http://schemas.microsoft.com/office/powerpoint/2010/main" val="278422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9517" t="10607" r="8097" b="6250"/>
          <a:stretch/>
        </p:blipFill>
        <p:spPr bwMode="auto">
          <a:xfrm>
            <a:off x="83130" y="45552"/>
            <a:ext cx="8963891" cy="6784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16595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52400" y="322263"/>
            <a:ext cx="8915400" cy="600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r>
              <a:rPr lang="ar-EG" sz="2400" dirty="0">
                <a:latin typeface="Calibri" pitchFamily="34" charset="0"/>
              </a:rPr>
              <a:t>يسهل تعيين الصلادة على وجه التقريب ، بإستعمال :الظفر ، قطعة نقود نحاسية ، نصل سكين (مكواة) ، قطعة زجاج نافذة ، لوح مخدش ، أو مبرد صلب ، التي لها درجات الصلادة التالية.</a:t>
            </a:r>
          </a:p>
          <a:p>
            <a:pPr algn="just" rtl="1"/>
            <a:r>
              <a:rPr lang="ar-EG" sz="2400" dirty="0">
                <a:latin typeface="Calibri" pitchFamily="34" charset="0"/>
              </a:rPr>
              <a:t>الظفر ، حتى 2.5</a:t>
            </a:r>
          </a:p>
          <a:p>
            <a:pPr algn="just" rtl="1"/>
            <a:r>
              <a:rPr lang="ar-EG" sz="2400" dirty="0">
                <a:latin typeface="Calibri" pitchFamily="34" charset="0"/>
              </a:rPr>
              <a:t>زجاج النافذة ، حتى 5.5</a:t>
            </a:r>
          </a:p>
          <a:p>
            <a:pPr algn="just" rtl="1"/>
            <a:r>
              <a:rPr lang="ar-EG" sz="2400" dirty="0">
                <a:latin typeface="Calibri" pitchFamily="34" charset="0"/>
              </a:rPr>
              <a:t>عملة نحاسية ، حتى 3</a:t>
            </a:r>
          </a:p>
          <a:p>
            <a:pPr algn="just" rtl="1"/>
            <a:r>
              <a:rPr lang="ar-EG" sz="2400" dirty="0">
                <a:latin typeface="Calibri" pitchFamily="34" charset="0"/>
              </a:rPr>
              <a:t>لوح المخدش ، حتى 6.5</a:t>
            </a:r>
          </a:p>
          <a:p>
            <a:pPr algn="just" rtl="1"/>
            <a:r>
              <a:rPr lang="ar-EG" sz="2400" dirty="0">
                <a:latin typeface="Calibri" pitchFamily="34" charset="0"/>
              </a:rPr>
              <a:t>نصل سكين ، حتى 5.5</a:t>
            </a:r>
          </a:p>
          <a:p>
            <a:pPr algn="just" rtl="1"/>
            <a:r>
              <a:rPr lang="ar-EG" sz="2400" dirty="0">
                <a:latin typeface="Calibri" pitchFamily="34" charset="0"/>
              </a:rPr>
              <a:t>مبرد صلب ، 6-7</a:t>
            </a:r>
          </a:p>
          <a:p>
            <a:pPr algn="just" rtl="1"/>
            <a:r>
              <a:rPr lang="ar-EG" sz="2400" dirty="0">
                <a:latin typeface="Calibri" pitchFamily="34" charset="0"/>
              </a:rPr>
              <a:t>ولما كانت معظم المعادن ذات صلادة أقل من 7 ، فإن هذا المقياس البسيط يجعل من السهل تعيين الصلادة ، على وجه التقريب ، للمعدن سواء أكان ذلك في المختبر أم في الحقل.</a:t>
            </a:r>
          </a:p>
          <a:p>
            <a:pPr algn="just" rtl="1"/>
            <a:r>
              <a:rPr lang="ar-EG" sz="2400" dirty="0">
                <a:latin typeface="Calibri" pitchFamily="34" charset="0"/>
              </a:rPr>
              <a:t>وعند إختيار الأحجار الكريمة يستعمل بائعو المجوهرات المبرد الصلب أولا ، فإذا عض المبرد (أي عمل خدشا صغيرا) في المادة المختبرة فإن صلادتها تكون أقل من 04 ، حيث أن كثيرا من الأحجار الكريمة المقلدة – خصوصا المصنوعة من الزجاج – لها صلادة أقل من 07 ، بينما غالبية الأحجار الكريمة الحيقيقية لها صلادة أعلى من ذلك ، فإن هذا الإختبار البسيط بواسطة مبرد الصلب يساعد في التفرقة بين النوعين (المقلد والحقيقي)</a:t>
            </a:r>
          </a:p>
        </p:txBody>
      </p:sp>
    </p:spTree>
    <p:extLst>
      <p:ext uri="{BB962C8B-B14F-4D97-AF65-F5344CB8AC3E}">
        <p14:creationId xmlns="" xmlns:p14="http://schemas.microsoft.com/office/powerpoint/2010/main" val="2760582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52400" y="528638"/>
            <a:ext cx="8859838"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sz="2800" b="1" u="sng" dirty="0">
                <a:solidFill>
                  <a:srgbClr val="FF0000"/>
                </a:solidFill>
                <a:latin typeface="Calibri" pitchFamily="34" charset="0"/>
              </a:rPr>
              <a:t>الإنفصام </a:t>
            </a:r>
            <a:r>
              <a:rPr lang="en-US" sz="2800" b="1" u="sng" dirty="0">
                <a:solidFill>
                  <a:srgbClr val="FF0000"/>
                </a:solidFill>
                <a:latin typeface="Calibri" pitchFamily="34" charset="0"/>
              </a:rPr>
              <a:t>Cleavage</a:t>
            </a:r>
          </a:p>
          <a:p>
            <a:pPr algn="just" rtl="1"/>
            <a:endParaRPr lang="ar-EG" sz="2800" dirty="0" smtClean="0">
              <a:latin typeface="Calibri" pitchFamily="34" charset="0"/>
            </a:endParaRPr>
          </a:p>
          <a:p>
            <a:pPr algn="just" rtl="1"/>
            <a:r>
              <a:rPr lang="ar-EG" sz="2800" dirty="0" smtClean="0">
                <a:latin typeface="Calibri" pitchFamily="34" charset="0"/>
              </a:rPr>
              <a:t>هذه </a:t>
            </a:r>
            <a:r>
              <a:rPr lang="ar-EG" sz="2800" dirty="0">
                <a:latin typeface="Calibri" pitchFamily="34" charset="0"/>
              </a:rPr>
              <a:t>هي الخاصية التي بموجبها ينفصم المعدن أو يتشقق بسهولة في إتجاهات معينة ، وينتج عنها سطوح جديدة تعرف باسم مستويات الإنقصام ، وتمثل هذه المستويات أوجها بلورية ممكنة على بلورة المعن ، إذ أن الترتيب الذري الداخلي للبلروة هو الذي يتحكم في تكوين وإتجاه هذه المستويات الإنفصامية ، تماما كما يتحكم في تكوين وإتجاه الأوجه البلورية. ويحدث الإنفصام دائما في المستويات التي تكون فيها الذرات مرتبطة برباط ضعيف</a:t>
            </a:r>
          </a:p>
        </p:txBody>
      </p:sp>
    </p:spTree>
    <p:extLst>
      <p:ext uri="{BB962C8B-B14F-4D97-AF65-F5344CB8AC3E}">
        <p14:creationId xmlns="" xmlns:p14="http://schemas.microsoft.com/office/powerpoint/2010/main" val="2277310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3_15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1052736"/>
            <a:ext cx="8229600" cy="444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20226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76200"/>
            <a:ext cx="8458200" cy="1143000"/>
          </a:xfrm>
        </p:spPr>
        <p:txBody>
          <a:bodyPr/>
          <a:lstStyle/>
          <a:p>
            <a:r>
              <a:rPr lang="en-US" sz="4000" b="1" smtClean="0">
                <a:solidFill>
                  <a:schemeClr val="bg1"/>
                </a:solidFill>
                <a:latin typeface="Arial" charset="0"/>
              </a:rPr>
              <a:t>Physical Properties of Minerals</a:t>
            </a:r>
          </a:p>
        </p:txBody>
      </p:sp>
      <p:sp>
        <p:nvSpPr>
          <p:cNvPr id="23555" name="Rectangle 3"/>
          <p:cNvSpPr>
            <a:spLocks noGrp="1" noChangeArrowheads="1"/>
          </p:cNvSpPr>
          <p:nvPr>
            <p:ph type="body" idx="1"/>
          </p:nvPr>
        </p:nvSpPr>
        <p:spPr>
          <a:xfrm>
            <a:off x="685800" y="1219200"/>
            <a:ext cx="7848600" cy="2971800"/>
          </a:xfrm>
        </p:spPr>
        <p:txBody>
          <a:bodyPr/>
          <a:lstStyle/>
          <a:p>
            <a:pPr marL="533400" indent="-533400"/>
            <a:r>
              <a:rPr lang="en-US" sz="3000" b="1" smtClean="0">
                <a:solidFill>
                  <a:schemeClr val="bg1"/>
                </a:solidFill>
                <a:latin typeface="Arial" charset="0"/>
              </a:rPr>
              <a:t>Cleavage (2 directions):</a:t>
            </a:r>
          </a:p>
        </p:txBody>
      </p:sp>
      <p:grpSp>
        <p:nvGrpSpPr>
          <p:cNvPr id="23556" name="Group 5"/>
          <p:cNvGrpSpPr>
            <a:grpSpLocks/>
          </p:cNvGrpSpPr>
          <p:nvPr/>
        </p:nvGrpSpPr>
        <p:grpSpPr bwMode="auto">
          <a:xfrm>
            <a:off x="135748" y="827576"/>
            <a:ext cx="8610600" cy="4294188"/>
            <a:chOff x="0" y="384"/>
            <a:chExt cx="6400" cy="3192"/>
          </a:xfrm>
        </p:grpSpPr>
        <p:pic>
          <p:nvPicPr>
            <p:cNvPr id="23559" name="Picture 6" descr="cleavage_table_top"/>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84"/>
              <a:ext cx="6400" cy="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7" descr="2-direct_9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892"/>
              <a:ext cx="6400" cy="1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8" descr="2-direct_not9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2244"/>
              <a:ext cx="6400" cy="1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557" name="Text Box 9"/>
          <p:cNvSpPr txBox="1">
            <a:spLocks noChangeArrowheads="1"/>
          </p:cNvSpPr>
          <p:nvPr/>
        </p:nvSpPr>
        <p:spPr bwMode="auto">
          <a:xfrm>
            <a:off x="6444208" y="2852936"/>
            <a:ext cx="11207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a:latin typeface="Arial" charset="0"/>
              </a:rPr>
              <a:t>orthoclase</a:t>
            </a:r>
          </a:p>
        </p:txBody>
      </p:sp>
      <p:sp>
        <p:nvSpPr>
          <p:cNvPr id="23558" name="Text Box 10"/>
          <p:cNvSpPr txBox="1">
            <a:spLocks noChangeArrowheads="1"/>
          </p:cNvSpPr>
          <p:nvPr/>
        </p:nvSpPr>
        <p:spPr bwMode="auto">
          <a:xfrm>
            <a:off x="6227140" y="4653136"/>
            <a:ext cx="1119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a:latin typeface="Arial" charset="0"/>
              </a:rPr>
              <a:t>amphibole</a:t>
            </a:r>
          </a:p>
        </p:txBody>
      </p:sp>
    </p:spTree>
    <p:extLst>
      <p:ext uri="{BB962C8B-B14F-4D97-AF65-F5344CB8AC3E}">
        <p14:creationId xmlns="" xmlns:p14="http://schemas.microsoft.com/office/powerpoint/2010/main" val="1011377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247925" y="902494"/>
            <a:ext cx="8686800" cy="4322762"/>
            <a:chOff x="-304" y="952"/>
            <a:chExt cx="6400" cy="3184"/>
          </a:xfrm>
        </p:grpSpPr>
        <p:pic>
          <p:nvPicPr>
            <p:cNvPr id="24583" name="Picture 3" descr="3-direct_9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 y="1490"/>
              <a:ext cx="6400" cy="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4" descr="3-direct_not9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 y="2784"/>
              <a:ext cx="6400" cy="1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5" name="Picture 5" descr="cleavage_table_top"/>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04" y="952"/>
              <a:ext cx="6400" cy="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4581" name="Text Box 9"/>
          <p:cNvSpPr txBox="1">
            <a:spLocks noChangeArrowheads="1"/>
          </p:cNvSpPr>
          <p:nvPr/>
        </p:nvSpPr>
        <p:spPr bwMode="auto">
          <a:xfrm>
            <a:off x="7866063" y="2895600"/>
            <a:ext cx="66833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a:solidFill>
                  <a:schemeClr val="bg1"/>
                </a:solidFill>
                <a:latin typeface="Arial" charset="0"/>
              </a:rPr>
              <a:t>halite</a:t>
            </a:r>
          </a:p>
        </p:txBody>
      </p:sp>
      <p:sp>
        <p:nvSpPr>
          <p:cNvPr id="24582" name="Text Box 10"/>
          <p:cNvSpPr txBox="1">
            <a:spLocks noChangeArrowheads="1"/>
          </p:cNvSpPr>
          <p:nvPr/>
        </p:nvSpPr>
        <p:spPr bwMode="auto">
          <a:xfrm>
            <a:off x="7851775" y="5943600"/>
            <a:ext cx="7588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bg1"/>
                </a:solidFill>
                <a:latin typeface="Arial" charset="0"/>
              </a:rPr>
              <a:t>calcite</a:t>
            </a:r>
          </a:p>
        </p:txBody>
      </p:sp>
    </p:spTree>
    <p:extLst>
      <p:ext uri="{BB962C8B-B14F-4D97-AF65-F5344CB8AC3E}">
        <p14:creationId xmlns="" xmlns:p14="http://schemas.microsoft.com/office/powerpoint/2010/main" val="682704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152400" y="2209800"/>
            <a:ext cx="8813800" cy="2616200"/>
            <a:chOff x="-320" y="1892"/>
            <a:chExt cx="6400" cy="1900"/>
          </a:xfrm>
        </p:grpSpPr>
        <p:pic>
          <p:nvPicPr>
            <p:cNvPr id="25606" name="Picture 3" descr="cleavage_table_top"/>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0" y="1892"/>
              <a:ext cx="6400" cy="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7" name="Picture 4" descr="4-direc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0" y="2400"/>
              <a:ext cx="6400" cy="1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5603" name="Rectangle 5"/>
          <p:cNvSpPr>
            <a:spLocks noGrp="1" noChangeArrowheads="1"/>
          </p:cNvSpPr>
          <p:nvPr>
            <p:ph type="title"/>
          </p:nvPr>
        </p:nvSpPr>
        <p:spPr>
          <a:xfrm>
            <a:off x="304800" y="76200"/>
            <a:ext cx="8458200" cy="1143000"/>
          </a:xfrm>
        </p:spPr>
        <p:txBody>
          <a:bodyPr/>
          <a:lstStyle/>
          <a:p>
            <a:r>
              <a:rPr lang="en-US" sz="4000" b="1" smtClean="0">
                <a:solidFill>
                  <a:schemeClr val="bg1"/>
                </a:solidFill>
                <a:latin typeface="Arial" charset="0"/>
              </a:rPr>
              <a:t>Physical Properties of Minerals</a:t>
            </a:r>
          </a:p>
        </p:txBody>
      </p:sp>
      <p:sp>
        <p:nvSpPr>
          <p:cNvPr id="25604" name="Rectangle 6"/>
          <p:cNvSpPr>
            <a:spLocks noGrp="1" noChangeArrowheads="1"/>
          </p:cNvSpPr>
          <p:nvPr>
            <p:ph type="body" idx="1"/>
          </p:nvPr>
        </p:nvSpPr>
        <p:spPr>
          <a:xfrm>
            <a:off x="635000" y="1092922"/>
            <a:ext cx="7848600" cy="2971800"/>
          </a:xfrm>
        </p:spPr>
        <p:txBody>
          <a:bodyPr/>
          <a:lstStyle/>
          <a:p>
            <a:pPr marL="533400" indent="-533400"/>
            <a:r>
              <a:rPr lang="en-US" sz="3000" b="1" smtClean="0">
                <a:solidFill>
                  <a:schemeClr val="bg1"/>
                </a:solidFill>
                <a:latin typeface="Arial" charset="0"/>
              </a:rPr>
              <a:t>Cleavage (4 directions):</a:t>
            </a:r>
          </a:p>
        </p:txBody>
      </p:sp>
      <p:sp>
        <p:nvSpPr>
          <p:cNvPr id="25605" name="Text Box 8"/>
          <p:cNvSpPr txBox="1">
            <a:spLocks noChangeArrowheads="1"/>
          </p:cNvSpPr>
          <p:nvPr/>
        </p:nvSpPr>
        <p:spPr bwMode="auto">
          <a:xfrm>
            <a:off x="6324600" y="2940050"/>
            <a:ext cx="7937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fluorite</a:t>
            </a:r>
          </a:p>
        </p:txBody>
      </p:sp>
    </p:spTree>
    <p:extLst>
      <p:ext uri="{BB962C8B-B14F-4D97-AF65-F5344CB8AC3E}">
        <p14:creationId xmlns="" xmlns:p14="http://schemas.microsoft.com/office/powerpoint/2010/main" val="3195978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3892" y="332656"/>
            <a:ext cx="9012237"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sz="3200" b="1" u="sng" dirty="0">
                <a:solidFill>
                  <a:srgbClr val="FF0000"/>
                </a:solidFill>
                <a:latin typeface="Calibri" pitchFamily="34" charset="0"/>
              </a:rPr>
              <a:t>الإنفصال </a:t>
            </a:r>
            <a:r>
              <a:rPr lang="en-US" sz="3200" b="1" u="sng" dirty="0">
                <a:solidFill>
                  <a:srgbClr val="FF0000"/>
                </a:solidFill>
                <a:latin typeface="Calibri" pitchFamily="34" charset="0"/>
              </a:rPr>
              <a:t>Parting</a:t>
            </a:r>
          </a:p>
          <a:p>
            <a:pPr algn="just" rtl="1"/>
            <a:endParaRPr lang="ar-EG" sz="2000" dirty="0" smtClean="0">
              <a:latin typeface="Calibri" pitchFamily="34" charset="0"/>
            </a:endParaRPr>
          </a:p>
          <a:p>
            <a:pPr algn="just" rtl="1"/>
            <a:r>
              <a:rPr lang="ar-EG" sz="2400" dirty="0" smtClean="0">
                <a:solidFill>
                  <a:schemeClr val="tx2">
                    <a:lumMod val="60000"/>
                    <a:lumOff val="40000"/>
                  </a:schemeClr>
                </a:solidFill>
                <a:latin typeface="Calibri" pitchFamily="34" charset="0"/>
              </a:rPr>
              <a:t>مستويات </a:t>
            </a:r>
            <a:r>
              <a:rPr lang="ar-EG" sz="2400" dirty="0">
                <a:solidFill>
                  <a:schemeClr val="tx2">
                    <a:lumMod val="60000"/>
                    <a:lumOff val="40000"/>
                  </a:schemeClr>
                </a:solidFill>
                <a:latin typeface="Calibri" pitchFamily="34" charset="0"/>
              </a:rPr>
              <a:t>ضعف ، مثل الإنفصام إلا أنه لا يتكون عموما نتيجة للبناء الذري الداخلي للمعدن ، بل نتيجة لعوامل أخرى مثل الضغط أو التوأمية</a:t>
            </a:r>
            <a:r>
              <a:rPr lang="ar-EG" sz="2000" dirty="0">
                <a:latin typeface="Calibri" pitchFamily="34" charset="0"/>
              </a:rPr>
              <a:t>. </a:t>
            </a:r>
            <a:r>
              <a:rPr lang="ar-EG" sz="2000" dirty="0" smtClean="0">
                <a:latin typeface="Calibri" pitchFamily="34" charset="0"/>
              </a:rPr>
              <a:t>ولكن </a:t>
            </a:r>
            <a:r>
              <a:rPr lang="ar-EG" sz="2000" dirty="0">
                <a:latin typeface="Calibri" pitchFamily="34" charset="0"/>
              </a:rPr>
              <a:t>الإنفصام يختلف عن الإنفصام في أن الإنفصال لا يوجد بالضرورة في جميع عينات المعدن الواحد ، ولكن يشاهد فقط في تلك البلورات التوأمية أو التي تعرضت إلى ضغط مناسب. وحتى في مثل هذه الحالات التي يشاهد فيها الإنفصال فإن عدد مستويات الإنفصال في الإتجاه الواحد محدودة ، وتبعد هذه المستويات الإنفصالية عن بعضها البعض بمسافات غير متساوية عموما. ومن أشهر أمثلة الإنفصال الذي يحدث في المستويات التوأمية والتركيبية (مستويات ضعف في البناء) ذلك الإنفصال القاعدي في معادن البيروكسين ، والإنفصال معيني الأوجه في الكوراندوم ، والإنفصال ثماني الأوجه في الماجنتيت.</a:t>
            </a:r>
          </a:p>
        </p:txBody>
      </p:sp>
    </p:spTree>
    <p:extLst>
      <p:ext uri="{BB962C8B-B14F-4D97-AF65-F5344CB8AC3E}">
        <p14:creationId xmlns="" xmlns:p14="http://schemas.microsoft.com/office/powerpoint/2010/main" val="889386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73038" y="304800"/>
            <a:ext cx="8839200" cy="5386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sz="2800" b="1" u="sng" dirty="0">
                <a:solidFill>
                  <a:srgbClr val="FF0000"/>
                </a:solidFill>
                <a:latin typeface="Calibri" pitchFamily="34" charset="0"/>
              </a:rPr>
              <a:t>المكسر </a:t>
            </a:r>
            <a:r>
              <a:rPr lang="en-US" sz="2800" b="1" u="sng" dirty="0" smtClean="0">
                <a:solidFill>
                  <a:srgbClr val="FF0000"/>
                </a:solidFill>
                <a:latin typeface="Calibri" pitchFamily="34" charset="0"/>
              </a:rPr>
              <a:t>Fracture</a:t>
            </a:r>
            <a:endParaRPr lang="ar-EG" sz="2800" b="1" u="sng" dirty="0" smtClean="0">
              <a:solidFill>
                <a:srgbClr val="FF0000"/>
              </a:solidFill>
              <a:latin typeface="Calibri" pitchFamily="34" charset="0"/>
            </a:endParaRPr>
          </a:p>
          <a:p>
            <a:pPr algn="ctr" rtl="1"/>
            <a:endParaRPr lang="en-US" sz="2800" b="1" u="sng" dirty="0">
              <a:solidFill>
                <a:srgbClr val="FF0000"/>
              </a:solidFill>
              <a:latin typeface="Calibri" pitchFamily="34" charset="0"/>
            </a:endParaRPr>
          </a:p>
          <a:p>
            <a:pPr algn="just" rtl="1"/>
            <a:r>
              <a:rPr lang="ar-EG" sz="2400" dirty="0">
                <a:latin typeface="Calibri" pitchFamily="34" charset="0"/>
              </a:rPr>
              <a:t>يعرف المكسر بأنه نوع السطح الناتج عن كسر المعدن في مستوى غير مستوى الإنفصام. تعطي المعادن التي ليس فيها إنفصاما مكسرا بسهولة ، وتستخدم الصفات التالية في وصف الأنواع المختلفة من المكسر.</a:t>
            </a:r>
          </a:p>
          <a:p>
            <a:pPr algn="just" rtl="1"/>
            <a:r>
              <a:rPr lang="ar-EG" sz="2400" u="sng" dirty="0">
                <a:solidFill>
                  <a:srgbClr val="FF0000"/>
                </a:solidFill>
                <a:latin typeface="Calibri" pitchFamily="34" charset="0"/>
              </a:rPr>
              <a:t>محاري</a:t>
            </a:r>
            <a:r>
              <a:rPr lang="ar-EG" sz="2400" dirty="0">
                <a:latin typeface="Calibri" pitchFamily="34" charset="0"/>
              </a:rPr>
              <a:t>: عندما يشبه السطح المكسور الشكل الداخلي لصدفة المحارة ، أي يكون في هيئة خطوط مقوسة دائرية مثل مكسر قطعة سميكة من الزجاج، ومن أمثلته مكسر الكوارتز.</a:t>
            </a:r>
          </a:p>
          <a:p>
            <a:pPr algn="just" rtl="1"/>
            <a:r>
              <a:rPr lang="ar-EG" sz="2400" u="sng" dirty="0">
                <a:solidFill>
                  <a:srgbClr val="FF0000"/>
                </a:solidFill>
                <a:latin typeface="Calibri" pitchFamily="34" charset="0"/>
              </a:rPr>
              <a:t>خشن</a:t>
            </a:r>
            <a:r>
              <a:rPr lang="ar-EG" sz="2400" dirty="0">
                <a:latin typeface="Calibri" pitchFamily="34" charset="0"/>
              </a:rPr>
              <a:t>: عندما يكون السطح الناتج جاف غير منتظم وهو منتشر بين كثير من المعادن ، مثل البيريت ، والباريت.</a:t>
            </a:r>
          </a:p>
          <a:p>
            <a:pPr algn="just" rtl="1"/>
            <a:r>
              <a:rPr lang="ar-EG" sz="2400" u="sng" dirty="0">
                <a:solidFill>
                  <a:srgbClr val="FF0000"/>
                </a:solidFill>
                <a:latin typeface="Calibri" pitchFamily="34" charset="0"/>
              </a:rPr>
              <a:t>مستوي</a:t>
            </a:r>
            <a:r>
              <a:rPr lang="ar-EG" sz="2400" dirty="0">
                <a:latin typeface="Calibri" pitchFamily="34" charset="0"/>
              </a:rPr>
              <a:t>: عندما يكون المكسر أملس تقريبا.</a:t>
            </a:r>
          </a:p>
          <a:p>
            <a:pPr algn="just" rtl="1"/>
            <a:r>
              <a:rPr lang="ar-EG" sz="2400" u="sng" dirty="0">
                <a:solidFill>
                  <a:srgbClr val="FF0000"/>
                </a:solidFill>
                <a:latin typeface="Calibri" pitchFamily="34" charset="0"/>
              </a:rPr>
              <a:t>ترابي</a:t>
            </a:r>
            <a:r>
              <a:rPr lang="ar-EG" sz="2400" dirty="0">
                <a:latin typeface="Calibri" pitchFamily="34" charset="0"/>
              </a:rPr>
              <a:t>: سطح غير منتظم يعطي بواسطة المعادن الترابية ، مثل الكاولينيت ومعادن البوكسيت.</a:t>
            </a:r>
          </a:p>
          <a:p>
            <a:pPr algn="just" rtl="1"/>
            <a:r>
              <a:rPr lang="ar-EG" sz="2400" u="sng" dirty="0">
                <a:solidFill>
                  <a:srgbClr val="FF0000"/>
                </a:solidFill>
                <a:latin typeface="Calibri" pitchFamily="34" charset="0"/>
              </a:rPr>
              <a:t>مسنن</a:t>
            </a:r>
            <a:r>
              <a:rPr lang="ar-EG" sz="2400" dirty="0">
                <a:latin typeface="Calibri" pitchFamily="34" charset="0"/>
              </a:rPr>
              <a:t>: عندما يكون السطح الناتج عن الكسر ذا أسنان حادة مدببة ، مثل مكسر قطعة من النحاس (شظايا القنابل).</a:t>
            </a:r>
            <a:endParaRPr lang="ar-EG" sz="2000" dirty="0">
              <a:latin typeface="Calibri" pitchFamily="34" charset="0"/>
            </a:endParaRPr>
          </a:p>
        </p:txBody>
      </p:sp>
    </p:spTree>
    <p:extLst>
      <p:ext uri="{BB962C8B-B14F-4D97-AF65-F5344CB8AC3E}">
        <p14:creationId xmlns="" xmlns:p14="http://schemas.microsoft.com/office/powerpoint/2010/main" val="413359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52400" y="152400"/>
            <a:ext cx="8839200" cy="643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r>
              <a:rPr lang="ar-EG" sz="2800" b="1" dirty="0">
                <a:solidFill>
                  <a:srgbClr val="FF0000"/>
                </a:solidFill>
                <a:latin typeface="Calibri" pitchFamily="34" charset="0"/>
              </a:rPr>
              <a:t>خاصية الطرق والسحب (التماسك) </a:t>
            </a:r>
            <a:r>
              <a:rPr lang="en-US" sz="2800" b="1" dirty="0" err="1">
                <a:solidFill>
                  <a:srgbClr val="FF0000"/>
                </a:solidFill>
                <a:latin typeface="Calibri" pitchFamily="34" charset="0"/>
              </a:rPr>
              <a:t>Tancity</a:t>
            </a:r>
            <a:endParaRPr lang="en-US" sz="2800" b="1" dirty="0">
              <a:solidFill>
                <a:srgbClr val="FF0000"/>
              </a:solidFill>
              <a:latin typeface="Calibri" pitchFamily="34" charset="0"/>
            </a:endParaRPr>
          </a:p>
          <a:p>
            <a:pPr algn="just" rtl="1"/>
            <a:r>
              <a:rPr lang="ar-EG" sz="2400" dirty="0">
                <a:latin typeface="Calibri" pitchFamily="34" charset="0"/>
              </a:rPr>
              <a:t>وهي المقاومة التي يبديها المعدن نحو الطرق والكسر والطحن والإنثناء ، أو بالإختصار تماسك المعدن. وتستخدم الألفاظ التالية في وصف الأنواع المختلفة من تماسك المعدن.</a:t>
            </a:r>
          </a:p>
          <a:p>
            <a:pPr algn="just" rtl="1"/>
            <a:endParaRPr lang="en-US" sz="2400" dirty="0">
              <a:latin typeface="Calibri" pitchFamily="34" charset="0"/>
            </a:endParaRPr>
          </a:p>
          <a:p>
            <a:pPr algn="just" rtl="1"/>
            <a:r>
              <a:rPr lang="ar-EG" sz="2400" b="1" dirty="0">
                <a:solidFill>
                  <a:srgbClr val="FF0000"/>
                </a:solidFill>
                <a:latin typeface="Calibri" pitchFamily="34" charset="0"/>
              </a:rPr>
              <a:t>قابل للكسر</a:t>
            </a:r>
            <a:r>
              <a:rPr lang="ar-EG" sz="2400" dirty="0">
                <a:latin typeface="Calibri" pitchFamily="34" charset="0"/>
              </a:rPr>
              <a:t>: يتكسر المعدن إلى مسحوق بسهولة مثل البيريت.</a:t>
            </a:r>
          </a:p>
          <a:p>
            <a:pPr algn="just" rtl="1"/>
            <a:endParaRPr lang="en-US" sz="2400" b="1" dirty="0">
              <a:solidFill>
                <a:srgbClr val="FF0000"/>
              </a:solidFill>
              <a:latin typeface="Calibri" pitchFamily="34" charset="0"/>
            </a:endParaRPr>
          </a:p>
          <a:p>
            <a:pPr algn="just" rtl="1"/>
            <a:r>
              <a:rPr lang="ar-EG" sz="2400" b="1" dirty="0">
                <a:solidFill>
                  <a:srgbClr val="FF0000"/>
                </a:solidFill>
                <a:latin typeface="Calibri" pitchFamily="34" charset="0"/>
              </a:rPr>
              <a:t>قابل للطرق</a:t>
            </a:r>
            <a:r>
              <a:rPr lang="ar-EG" sz="2400" dirty="0">
                <a:latin typeface="Calibri" pitchFamily="34" charset="0"/>
              </a:rPr>
              <a:t>: عندما يمكن طرق المعدن إلى صفائح رقيقة ، مثل الذهب ، والنحاس ، والفضة.</a:t>
            </a:r>
          </a:p>
          <a:p>
            <a:pPr algn="just" rtl="1"/>
            <a:r>
              <a:rPr lang="ar-EG" sz="2400" b="1" dirty="0">
                <a:solidFill>
                  <a:srgbClr val="FF0000"/>
                </a:solidFill>
                <a:latin typeface="Calibri" pitchFamily="34" charset="0"/>
              </a:rPr>
              <a:t>قابل للسحب</a:t>
            </a:r>
            <a:r>
              <a:rPr lang="ar-EG" sz="2400" dirty="0">
                <a:latin typeface="Calibri" pitchFamily="34" charset="0"/>
              </a:rPr>
              <a:t>: عندما يمكن سحب المعدن إلى أسلاك ، مثل الذهب ، والنحاس ، والفضة.</a:t>
            </a:r>
          </a:p>
          <a:p>
            <a:pPr algn="just" rtl="1"/>
            <a:endParaRPr lang="en-US" sz="2400" b="1" dirty="0">
              <a:solidFill>
                <a:srgbClr val="FF0000"/>
              </a:solidFill>
              <a:latin typeface="Calibri" pitchFamily="34" charset="0"/>
            </a:endParaRPr>
          </a:p>
          <a:p>
            <a:pPr algn="just" rtl="1"/>
            <a:r>
              <a:rPr lang="ar-EG" sz="2400" b="1" dirty="0">
                <a:solidFill>
                  <a:srgbClr val="FF0000"/>
                </a:solidFill>
                <a:latin typeface="Calibri" pitchFamily="34" charset="0"/>
              </a:rPr>
              <a:t>قابل للقطع</a:t>
            </a:r>
            <a:r>
              <a:rPr lang="ar-EG" sz="2400" dirty="0">
                <a:latin typeface="Calibri" pitchFamily="34" charset="0"/>
              </a:rPr>
              <a:t>: عندما يمكن قطع المعدن إلى قشور يمكن طحنها مثل الجبس.</a:t>
            </a:r>
          </a:p>
          <a:p>
            <a:pPr algn="just" rtl="1"/>
            <a:endParaRPr lang="en-US" sz="2400" b="1" dirty="0">
              <a:solidFill>
                <a:srgbClr val="FF0000"/>
              </a:solidFill>
              <a:latin typeface="Calibri" pitchFamily="34" charset="0"/>
            </a:endParaRPr>
          </a:p>
          <a:p>
            <a:pPr algn="just" rtl="1"/>
            <a:r>
              <a:rPr lang="ar-EG" sz="2400" b="1" dirty="0">
                <a:solidFill>
                  <a:srgbClr val="FF0000"/>
                </a:solidFill>
                <a:latin typeface="Calibri" pitchFamily="34" charset="0"/>
              </a:rPr>
              <a:t>قابل للإنثناء</a:t>
            </a:r>
            <a:r>
              <a:rPr lang="ar-EG" sz="2400" dirty="0">
                <a:latin typeface="Calibri" pitchFamily="34" charset="0"/>
              </a:rPr>
              <a:t>: عندما يمكن ثني قشور المعدن بالضغط ، وفي هذه الحالة لا يعود المعدن إلى شكله الأصلي إذا زال الضغط ، مثل الكلوريت والمولدينيت ، والجرافيت.</a:t>
            </a:r>
          </a:p>
          <a:p>
            <a:pPr algn="just" rtl="1"/>
            <a:endParaRPr lang="en-US" sz="2400" b="1" dirty="0">
              <a:solidFill>
                <a:srgbClr val="FF0000"/>
              </a:solidFill>
              <a:latin typeface="Calibri" pitchFamily="34" charset="0"/>
            </a:endParaRPr>
          </a:p>
          <a:p>
            <a:pPr algn="just" rtl="1"/>
            <a:r>
              <a:rPr lang="ar-EG" sz="2400" b="1" dirty="0">
                <a:solidFill>
                  <a:srgbClr val="FF0000"/>
                </a:solidFill>
                <a:latin typeface="Calibri" pitchFamily="34" charset="0"/>
              </a:rPr>
              <a:t>مرن</a:t>
            </a:r>
            <a:r>
              <a:rPr lang="ar-EG" sz="2400" dirty="0">
                <a:latin typeface="Calibri" pitchFamily="34" charset="0"/>
              </a:rPr>
              <a:t>: عندما يمكن ثني قشور المعدن بالضغط ، ولكن بمجرد زوال الضغط يستعيد المعدن شكله الأصلي مثل البيوتيت والمسكوفيت.</a:t>
            </a:r>
          </a:p>
        </p:txBody>
      </p:sp>
    </p:spTree>
    <p:extLst>
      <p:ext uri="{BB962C8B-B14F-4D97-AF65-F5344CB8AC3E}">
        <p14:creationId xmlns="" xmlns:p14="http://schemas.microsoft.com/office/powerpoint/2010/main" val="1020936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79388" y="476250"/>
            <a:ext cx="8785225" cy="6121400"/>
          </a:xfrm>
        </p:spPr>
        <p:txBody>
          <a:bodyPr/>
          <a:lstStyle/>
          <a:p>
            <a:pPr algn="r" rtl="1" eaLnBrk="1" hangingPunct="1"/>
            <a:endParaRPr lang="ar-EG" b="1" dirty="0" smtClean="0">
              <a:solidFill>
                <a:srgbClr val="0000CC"/>
              </a:solidFill>
              <a:latin typeface="Times New Roman" pitchFamily="18" charset="0"/>
              <a:cs typeface="PT Bold Heading" pitchFamily="2" charset="-78"/>
            </a:endParaRPr>
          </a:p>
          <a:p>
            <a:pPr algn="r" rtl="1" eaLnBrk="1" hangingPunct="1">
              <a:buFontTx/>
              <a:buNone/>
            </a:pPr>
            <a:r>
              <a:rPr lang="ar-EG" b="1" dirty="0" smtClean="0">
                <a:solidFill>
                  <a:srgbClr val="0000CC"/>
                </a:solidFill>
                <a:latin typeface="Times New Roman" pitchFamily="18" charset="0"/>
                <a:cs typeface="PT Bold Heading" pitchFamily="2" charset="-78"/>
              </a:rPr>
              <a:t>الوزن النوعي للمعدن </a:t>
            </a:r>
            <a:r>
              <a:rPr lang="en-US" b="1" dirty="0" smtClean="0">
                <a:solidFill>
                  <a:srgbClr val="0000CC"/>
                </a:solidFill>
                <a:latin typeface="Times New Roman" pitchFamily="18" charset="0"/>
                <a:cs typeface="PT Bold Heading" pitchFamily="2" charset="-78"/>
              </a:rPr>
              <a:t>(G)</a:t>
            </a:r>
            <a:r>
              <a:rPr lang="ar-EG" b="1" dirty="0" smtClean="0">
                <a:latin typeface="Times New Roman" pitchFamily="18" charset="0"/>
                <a:cs typeface="Traditional Arabic" pitchFamily="18" charset="-78"/>
              </a:rPr>
              <a:t>  </a:t>
            </a:r>
            <a:r>
              <a:rPr lang="en-US" dirty="0" smtClean="0">
                <a:solidFill>
                  <a:srgbClr val="0000CC"/>
                </a:solidFill>
                <a:latin typeface="Rockwell Extra Bold" pitchFamily="18" charset="0"/>
                <a:cs typeface="Traditional Arabic" pitchFamily="18" charset="-78"/>
              </a:rPr>
              <a:t>Specific gravity</a:t>
            </a:r>
            <a:r>
              <a:rPr lang="ar-EG" b="1" dirty="0" smtClean="0">
                <a:latin typeface="Times New Roman" pitchFamily="18" charset="0"/>
                <a:cs typeface="Traditional Arabic" pitchFamily="18" charset="-78"/>
              </a:rPr>
              <a:t> </a:t>
            </a:r>
          </a:p>
          <a:p>
            <a:pPr algn="r" rtl="1" eaLnBrk="1" hangingPunct="1"/>
            <a:r>
              <a:rPr lang="ar-EG" b="1" dirty="0" smtClean="0">
                <a:latin typeface="Times New Roman" pitchFamily="18" charset="0"/>
                <a:cs typeface="Traditional Arabic" pitchFamily="18" charset="-78"/>
              </a:rPr>
              <a:t>هو نسبة كثافة المعدن إلى كثافة الماء.</a:t>
            </a:r>
          </a:p>
          <a:p>
            <a:pPr algn="r" rtl="1" eaLnBrk="1" hangingPunct="1">
              <a:buFontTx/>
              <a:buNone/>
            </a:pPr>
            <a:r>
              <a:rPr lang="ar-EG" b="1" dirty="0" smtClean="0">
                <a:latin typeface="Times New Roman" pitchFamily="18" charset="0"/>
                <a:cs typeface="Traditional Arabic" pitchFamily="18" charset="-78"/>
              </a:rPr>
              <a:t> أو</a:t>
            </a:r>
          </a:p>
          <a:p>
            <a:pPr algn="r" rtl="1" eaLnBrk="1" hangingPunct="1"/>
            <a:r>
              <a:rPr lang="ar-EG" b="1" dirty="0" smtClean="0">
                <a:latin typeface="Times New Roman" pitchFamily="18" charset="0"/>
                <a:cs typeface="Traditional Arabic" pitchFamily="18" charset="-78"/>
              </a:rPr>
              <a:t> هو نسبة وزن حجم معين من المعدن إلى وزن نفس الحجم من الماء.</a:t>
            </a:r>
          </a:p>
          <a:p>
            <a:pPr algn="r" rtl="1" eaLnBrk="1" hangingPunct="1"/>
            <a:endParaRPr lang="ar-EG" b="1" dirty="0" smtClean="0">
              <a:latin typeface="Times New Roman" pitchFamily="18" charset="0"/>
              <a:cs typeface="Traditional Arabic" pitchFamily="18" charset="-78"/>
            </a:endParaRPr>
          </a:p>
          <a:p>
            <a:pPr algn="r" rtl="1" eaLnBrk="1" hangingPunct="1"/>
            <a:r>
              <a:rPr lang="ar-EG" b="1" dirty="0" smtClean="0">
                <a:latin typeface="Times New Roman" pitchFamily="18" charset="0"/>
                <a:cs typeface="Traditional Arabic" pitchFamily="18" charset="-78"/>
              </a:rPr>
              <a:t>و بما أن كثافة الماء عند درجة حرارة 4 مئوية و 1ضغط جوي =الوحدة،</a:t>
            </a:r>
          </a:p>
          <a:p>
            <a:pPr algn="r" rtl="1" eaLnBrk="1" hangingPunct="1">
              <a:buFontTx/>
              <a:buNone/>
            </a:pPr>
            <a:r>
              <a:rPr lang="ar-EG" b="1" dirty="0" smtClean="0">
                <a:latin typeface="Times New Roman" pitchFamily="18" charset="0"/>
                <a:cs typeface="Traditional Arabic" pitchFamily="18" charset="-78"/>
              </a:rPr>
              <a:t>إذن الرقم الدال على الوزن النوعي هو ذاته الدال على كثافة المعدن و الفرق بينهما أن الوزن النوعي </a:t>
            </a:r>
            <a:r>
              <a:rPr lang="en-US" dirty="0" smtClean="0">
                <a:latin typeface="Times New Roman" pitchFamily="18" charset="0"/>
                <a:cs typeface="Traditional Arabic" pitchFamily="18" charset="-78"/>
              </a:rPr>
              <a:t>(G)</a:t>
            </a:r>
            <a:r>
              <a:rPr lang="ar-EG" b="1" dirty="0" smtClean="0">
                <a:latin typeface="Times New Roman" pitchFamily="18" charset="0"/>
                <a:cs typeface="Traditional Arabic" pitchFamily="18" charset="-78"/>
              </a:rPr>
              <a:t> ليس له تمييز </a:t>
            </a:r>
            <a:r>
              <a:rPr lang="en-US" dirty="0" err="1" smtClean="0">
                <a:latin typeface="Times New Roman" pitchFamily="18" charset="0"/>
                <a:cs typeface="Traditional Arabic" pitchFamily="18" charset="-78"/>
              </a:rPr>
              <a:t>unitless</a:t>
            </a:r>
            <a:r>
              <a:rPr lang="ar-EG" dirty="0" smtClean="0">
                <a:latin typeface="Times New Roman" pitchFamily="18" charset="0"/>
                <a:cs typeface="Traditional Arabic" pitchFamily="18" charset="-78"/>
              </a:rPr>
              <a:t>، </a:t>
            </a:r>
            <a:r>
              <a:rPr lang="ar-EG" b="1" dirty="0" smtClean="0">
                <a:latin typeface="Times New Roman" pitchFamily="18" charset="0"/>
                <a:cs typeface="Traditional Arabic" pitchFamily="18" charset="-78"/>
              </a:rPr>
              <a:t>أما الكثافة </a:t>
            </a:r>
            <a:r>
              <a:rPr lang="en-US" dirty="0" smtClean="0">
                <a:latin typeface="Times New Roman" pitchFamily="18" charset="0"/>
                <a:cs typeface="Times New Roman" pitchFamily="18" charset="0"/>
              </a:rPr>
              <a:t>(ρ) </a:t>
            </a:r>
            <a:r>
              <a:rPr lang="ar-EG" dirty="0" smtClean="0">
                <a:latin typeface="Times New Roman" pitchFamily="18" charset="0"/>
                <a:cs typeface="Times New Roman" pitchFamily="18" charset="0"/>
              </a:rPr>
              <a:t> </a:t>
            </a:r>
            <a:r>
              <a:rPr lang="ar-EG" b="1" dirty="0" smtClean="0">
                <a:latin typeface="Times New Roman" pitchFamily="18" charset="0"/>
                <a:cs typeface="Traditional Arabic" pitchFamily="18" charset="-78"/>
              </a:rPr>
              <a:t>فتميزها هو جم/سم3 </a:t>
            </a:r>
            <a:r>
              <a:rPr lang="ar-EG" dirty="0" smtClean="0">
                <a:latin typeface="Times New Roman" pitchFamily="18" charset="0"/>
                <a:cs typeface="Times New Roman" pitchFamily="18" charset="0"/>
              </a:rPr>
              <a:t>(</a:t>
            </a:r>
            <a:r>
              <a:rPr lang="en-US" dirty="0" smtClean="0">
                <a:latin typeface="Times New Roman" pitchFamily="18" charset="0"/>
                <a:cs typeface="Traditional Arabic" pitchFamily="18" charset="-78"/>
              </a:rPr>
              <a:t>(Unit of density is g/cm3</a:t>
            </a:r>
          </a:p>
        </p:txBody>
      </p:sp>
    </p:spTree>
    <p:extLst>
      <p:ext uri="{BB962C8B-B14F-4D97-AF65-F5344CB8AC3E}">
        <p14:creationId xmlns="" xmlns:p14="http://schemas.microsoft.com/office/powerpoint/2010/main" val="3204075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9943" t="10038" r="7529" b="6250"/>
          <a:stretch/>
        </p:blipFill>
        <p:spPr bwMode="auto">
          <a:xfrm>
            <a:off x="55420" y="-3506"/>
            <a:ext cx="9019309" cy="6861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20621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79388" y="260350"/>
            <a:ext cx="8785225" cy="6408738"/>
          </a:xfrm>
        </p:spPr>
        <p:txBody>
          <a:bodyPr/>
          <a:lstStyle/>
          <a:p>
            <a:pPr algn="justLow" rtl="1" eaLnBrk="1" hangingPunct="1"/>
            <a:r>
              <a:rPr lang="ar-EG" b="1" dirty="0" smtClean="0">
                <a:cs typeface="Traditional Arabic" pitchFamily="18" charset="-78"/>
              </a:rPr>
              <a:t>أما في المعادن التي يحدث فيها إحلال لبعض العناصر محل عناصر أخرى فإن الوزن النوعي يتغير متراوحاً بين قيمتين أو نهايتين إحداهما </a:t>
            </a:r>
            <a:r>
              <a:rPr lang="ar-EG" b="1" u="sng" dirty="0" smtClean="0">
                <a:solidFill>
                  <a:srgbClr val="008000"/>
                </a:solidFill>
                <a:cs typeface="Traditional Arabic" pitchFamily="18" charset="-78"/>
              </a:rPr>
              <a:t>صغرى</a:t>
            </a:r>
            <a:r>
              <a:rPr lang="ar-EG" b="1" dirty="0" smtClean="0">
                <a:solidFill>
                  <a:srgbClr val="008000"/>
                </a:solidFill>
                <a:cs typeface="Traditional Arabic" pitchFamily="18" charset="-78"/>
              </a:rPr>
              <a:t> </a:t>
            </a:r>
            <a:r>
              <a:rPr lang="ar-EG" b="1" dirty="0" smtClean="0">
                <a:solidFill>
                  <a:srgbClr val="009900"/>
                </a:solidFill>
                <a:cs typeface="Traditional Arabic" pitchFamily="18" charset="-78"/>
              </a:rPr>
              <a:t>عند وجود البدائل ذات الوزن الذري الأقل</a:t>
            </a:r>
            <a:r>
              <a:rPr lang="ar-EG" b="1" dirty="0" smtClean="0">
                <a:cs typeface="Traditional Arabic" pitchFamily="18" charset="-78"/>
              </a:rPr>
              <a:t> و الأخرى </a:t>
            </a:r>
            <a:r>
              <a:rPr lang="ar-EG" b="1" u="sng" dirty="0" smtClean="0">
                <a:solidFill>
                  <a:srgbClr val="CC0000"/>
                </a:solidFill>
                <a:cs typeface="Traditional Arabic" pitchFamily="18" charset="-78"/>
              </a:rPr>
              <a:t>عظمى</a:t>
            </a:r>
            <a:r>
              <a:rPr lang="ar-EG" b="1" dirty="0" smtClean="0">
                <a:solidFill>
                  <a:srgbClr val="CC0000"/>
                </a:solidFill>
                <a:cs typeface="Traditional Arabic" pitchFamily="18" charset="-78"/>
              </a:rPr>
              <a:t> </a:t>
            </a:r>
            <a:r>
              <a:rPr lang="ar-EG" b="1" dirty="0" smtClean="0">
                <a:solidFill>
                  <a:srgbClr val="FF3300"/>
                </a:solidFill>
                <a:cs typeface="Traditional Arabic" pitchFamily="18" charset="-78"/>
              </a:rPr>
              <a:t>عند وجود البدائل ذات الوزن الذري الأعلى</a:t>
            </a:r>
            <a:r>
              <a:rPr lang="ar-EG" b="1" dirty="0" smtClean="0">
                <a:cs typeface="Traditional Arabic" pitchFamily="18" charset="-78"/>
              </a:rPr>
              <a:t>، فمثلاً :</a:t>
            </a:r>
          </a:p>
          <a:p>
            <a:pPr algn="justLow" rtl="1" eaLnBrk="1" hangingPunct="1"/>
            <a:r>
              <a:rPr lang="ar-EG" b="1" dirty="0" smtClean="0">
                <a:cs typeface="Traditional Arabic" pitchFamily="18" charset="-78"/>
              </a:rPr>
              <a:t>في مجموعة معادن الأوليفين </a:t>
            </a:r>
            <a:r>
              <a:rPr lang="en-US" dirty="0" smtClean="0">
                <a:latin typeface="Times New Roman" pitchFamily="18" charset="0"/>
                <a:cs typeface="Times New Roman" pitchFamily="18" charset="0"/>
              </a:rPr>
              <a:t>olivine group</a:t>
            </a:r>
            <a:r>
              <a:rPr lang="ar-EG" b="1" dirty="0" smtClean="0">
                <a:cs typeface="Traditional Arabic" pitchFamily="18" charset="-78"/>
              </a:rPr>
              <a:t> تكون </a:t>
            </a:r>
            <a:r>
              <a:rPr lang="ar-EG" b="1" dirty="0" smtClean="0">
                <a:solidFill>
                  <a:srgbClr val="008000"/>
                </a:solidFill>
                <a:cs typeface="Traditional Arabic" pitchFamily="18" charset="-78"/>
              </a:rPr>
              <a:t>القيمة الصغرى</a:t>
            </a:r>
            <a:r>
              <a:rPr lang="ar-EG" b="1" dirty="0" smtClean="0">
                <a:cs typeface="Traditional Arabic" pitchFamily="18" charset="-78"/>
              </a:rPr>
              <a:t> للوزن النوعي للمجموعة مع المعدن الحامل للماغنسيوم </a:t>
            </a:r>
            <a:r>
              <a:rPr lang="en-US" dirty="0" smtClean="0">
                <a:latin typeface="Times New Roman" pitchFamily="18" charset="0"/>
                <a:cs typeface="Traditional Arabic" pitchFamily="18" charset="-78"/>
              </a:rPr>
              <a:t>Mg2SiO4</a:t>
            </a:r>
            <a:r>
              <a:rPr lang="ar-EG" b="1" dirty="0" smtClean="0">
                <a:latin typeface="Times New Roman" pitchFamily="18" charset="0"/>
                <a:cs typeface="Times New Roman" pitchFamily="18" charset="0"/>
              </a:rPr>
              <a:t> </a:t>
            </a:r>
            <a:r>
              <a:rPr lang="ar-EG" b="1" dirty="0" smtClean="0">
                <a:latin typeface="Times New Roman" pitchFamily="18" charset="0"/>
                <a:cs typeface="Traditional Arabic" pitchFamily="18" charset="-78"/>
              </a:rPr>
              <a:t>(فورشتريت</a:t>
            </a:r>
            <a:r>
              <a:rPr lang="ar-EG" dirty="0" smtClean="0">
                <a:latin typeface="Times New Roman" pitchFamily="18" charset="0"/>
                <a:cs typeface="Traditional Arabic" pitchFamily="18" charset="-78"/>
              </a:rPr>
              <a:t> </a:t>
            </a:r>
            <a:r>
              <a:rPr lang="en-US" dirty="0" smtClean="0">
                <a:latin typeface="Times New Roman" pitchFamily="18" charset="0"/>
                <a:cs typeface="Traditional Arabic" pitchFamily="18" charset="-78"/>
              </a:rPr>
              <a:t>(</a:t>
            </a:r>
            <a:r>
              <a:rPr lang="en-US" dirty="0" err="1" smtClean="0">
                <a:latin typeface="Times New Roman" pitchFamily="18" charset="0"/>
                <a:cs typeface="Traditional Arabic" pitchFamily="18" charset="-78"/>
              </a:rPr>
              <a:t>forsterite</a:t>
            </a:r>
            <a:r>
              <a:rPr lang="ar-EG" dirty="0" smtClean="0">
                <a:latin typeface="Times New Roman" pitchFamily="18" charset="0"/>
                <a:cs typeface="Traditional Arabic" pitchFamily="18" charset="-78"/>
              </a:rPr>
              <a:t>  </a:t>
            </a:r>
            <a:r>
              <a:rPr lang="ar-EG" b="1" dirty="0" smtClean="0">
                <a:latin typeface="Times New Roman" pitchFamily="18" charset="0"/>
                <a:cs typeface="Traditional Arabic" pitchFamily="18" charset="-78"/>
              </a:rPr>
              <a:t>هي</a:t>
            </a:r>
            <a:r>
              <a:rPr lang="ar-EG" dirty="0" smtClean="0">
                <a:latin typeface="Times New Roman" pitchFamily="18" charset="0"/>
                <a:cs typeface="Traditional Arabic" pitchFamily="18" charset="-78"/>
              </a:rPr>
              <a:t> </a:t>
            </a:r>
            <a:r>
              <a:rPr lang="en-US" b="1" dirty="0" smtClean="0">
                <a:solidFill>
                  <a:srgbClr val="008000"/>
                </a:solidFill>
                <a:latin typeface="Times New Roman" pitchFamily="18" charset="0"/>
                <a:cs typeface="Traditional Arabic" pitchFamily="18" charset="-78"/>
              </a:rPr>
              <a:t>3.22</a:t>
            </a:r>
            <a:r>
              <a:rPr lang="ar-EG" dirty="0" smtClean="0">
                <a:latin typeface="Times New Roman" pitchFamily="18" charset="0"/>
                <a:cs typeface="Traditional Arabic" pitchFamily="18" charset="-78"/>
              </a:rPr>
              <a:t> </a:t>
            </a:r>
            <a:r>
              <a:rPr lang="ar-EG" b="1" dirty="0" smtClean="0">
                <a:latin typeface="Times New Roman" pitchFamily="18" charset="0"/>
                <a:cs typeface="Traditional Arabic" pitchFamily="18" charset="-78"/>
              </a:rPr>
              <a:t>وذلك لأن الوزن الذري للماغنسيوم هو </a:t>
            </a:r>
            <a:r>
              <a:rPr lang="en-US" dirty="0" smtClean="0">
                <a:latin typeface="Times New Roman" pitchFamily="18" charset="0"/>
                <a:cs typeface="Traditional Arabic" pitchFamily="18" charset="-78"/>
              </a:rPr>
              <a:t>24.32</a:t>
            </a:r>
            <a:r>
              <a:rPr lang="ar-EG" b="1" dirty="0" smtClean="0">
                <a:latin typeface="Times New Roman" pitchFamily="18" charset="0"/>
                <a:cs typeface="Traditional Arabic" pitchFamily="18" charset="-78"/>
              </a:rPr>
              <a:t> ، بينما </a:t>
            </a:r>
            <a:r>
              <a:rPr lang="ar-EG" b="1" dirty="0" smtClean="0">
                <a:cs typeface="Traditional Arabic" pitchFamily="18" charset="-78"/>
              </a:rPr>
              <a:t>تكون </a:t>
            </a:r>
            <a:r>
              <a:rPr lang="ar-EG" b="1" dirty="0" smtClean="0">
                <a:solidFill>
                  <a:srgbClr val="CC0000"/>
                </a:solidFill>
                <a:cs typeface="Traditional Arabic" pitchFamily="18" charset="-78"/>
              </a:rPr>
              <a:t>القيمة العظمى</a:t>
            </a:r>
            <a:r>
              <a:rPr lang="ar-EG" b="1" dirty="0" smtClean="0">
                <a:cs typeface="Traditional Arabic" pitchFamily="18" charset="-78"/>
              </a:rPr>
              <a:t> للوزن النوعي لهذه المجموعة مع المعدن الحامل للحديد </a:t>
            </a:r>
            <a:r>
              <a:rPr lang="en-US" dirty="0" smtClean="0">
                <a:latin typeface="Times New Roman" pitchFamily="18" charset="0"/>
                <a:cs typeface="Traditional Arabic" pitchFamily="18" charset="-78"/>
              </a:rPr>
              <a:t>Fe2SiO4</a:t>
            </a:r>
            <a:r>
              <a:rPr lang="ar-EG" dirty="0" smtClean="0">
                <a:latin typeface="Times New Roman" pitchFamily="18" charset="0"/>
                <a:cs typeface="Times New Roman" pitchFamily="18" charset="0"/>
              </a:rPr>
              <a:t> </a:t>
            </a:r>
            <a:r>
              <a:rPr lang="ar-EG" b="1" dirty="0" smtClean="0">
                <a:latin typeface="Times New Roman" pitchFamily="18" charset="0"/>
                <a:cs typeface="Traditional Arabic" pitchFamily="18" charset="-78"/>
              </a:rPr>
              <a:t>( فياليت</a:t>
            </a:r>
            <a:r>
              <a:rPr lang="ar-EG" dirty="0" smtClean="0">
                <a:latin typeface="Times New Roman" pitchFamily="18" charset="0"/>
                <a:cs typeface="Traditional Arabic" pitchFamily="18" charset="-78"/>
              </a:rPr>
              <a:t> </a:t>
            </a:r>
            <a:r>
              <a:rPr lang="en-US" dirty="0" smtClean="0">
                <a:latin typeface="Times New Roman" pitchFamily="18" charset="0"/>
                <a:cs typeface="Traditional Arabic" pitchFamily="18" charset="-78"/>
              </a:rPr>
              <a:t>(</a:t>
            </a:r>
            <a:r>
              <a:rPr lang="en-US" dirty="0" err="1" smtClean="0">
                <a:latin typeface="Times New Roman" pitchFamily="18" charset="0"/>
                <a:cs typeface="Traditional Arabic" pitchFamily="18" charset="-78"/>
              </a:rPr>
              <a:t>fayalite</a:t>
            </a:r>
            <a:r>
              <a:rPr lang="ar-EG" dirty="0" smtClean="0">
                <a:latin typeface="Times New Roman" pitchFamily="18" charset="0"/>
                <a:cs typeface="Traditional Arabic" pitchFamily="18" charset="-78"/>
              </a:rPr>
              <a:t>  </a:t>
            </a:r>
            <a:r>
              <a:rPr lang="ar-EG" b="1" dirty="0" smtClean="0">
                <a:latin typeface="Times New Roman" pitchFamily="18" charset="0"/>
                <a:cs typeface="Traditional Arabic" pitchFamily="18" charset="-78"/>
              </a:rPr>
              <a:t>هي</a:t>
            </a:r>
            <a:r>
              <a:rPr lang="ar-EG" dirty="0" smtClean="0">
                <a:latin typeface="Times New Roman" pitchFamily="18" charset="0"/>
                <a:cs typeface="Traditional Arabic" pitchFamily="18" charset="-78"/>
              </a:rPr>
              <a:t> </a:t>
            </a:r>
            <a:r>
              <a:rPr lang="en-US" b="1" dirty="0" smtClean="0">
                <a:solidFill>
                  <a:srgbClr val="CC0000"/>
                </a:solidFill>
                <a:latin typeface="Times New Roman" pitchFamily="18" charset="0"/>
                <a:cs typeface="Traditional Arabic" pitchFamily="18" charset="-78"/>
              </a:rPr>
              <a:t>4.39</a:t>
            </a:r>
            <a:r>
              <a:rPr lang="en-US" dirty="0" smtClean="0">
                <a:latin typeface="Times New Roman" pitchFamily="18" charset="0"/>
                <a:cs typeface="Traditional Arabic" pitchFamily="18" charset="-78"/>
              </a:rPr>
              <a:t> </a:t>
            </a:r>
            <a:r>
              <a:rPr lang="ar-EG" dirty="0" smtClean="0">
                <a:latin typeface="Times New Roman" pitchFamily="18" charset="0"/>
                <a:cs typeface="Traditional Arabic" pitchFamily="18" charset="-78"/>
              </a:rPr>
              <a:t> </a:t>
            </a:r>
            <a:r>
              <a:rPr lang="ar-EG" b="1" dirty="0" smtClean="0">
                <a:latin typeface="Times New Roman" pitchFamily="18" charset="0"/>
                <a:cs typeface="Traditional Arabic" pitchFamily="18" charset="-78"/>
              </a:rPr>
              <a:t>وذلك لأن الوزن الذري للحديد هو </a:t>
            </a:r>
            <a:r>
              <a:rPr lang="en-US" b="1" dirty="0" smtClean="0">
                <a:latin typeface="Times New Roman" pitchFamily="18" charset="0"/>
                <a:cs typeface="Traditional Arabic" pitchFamily="18" charset="-78"/>
              </a:rPr>
              <a:t>55.84</a:t>
            </a:r>
            <a:r>
              <a:rPr lang="ar-EG" b="1" dirty="0" smtClean="0">
                <a:latin typeface="Times New Roman" pitchFamily="18" charset="0"/>
                <a:cs typeface="Traditional Arabic" pitchFamily="18" charset="-78"/>
              </a:rPr>
              <a:t> </a:t>
            </a:r>
            <a:endParaRPr lang="en-US" b="1" dirty="0" smtClean="0">
              <a:latin typeface="Times New Roman" pitchFamily="18" charset="0"/>
              <a:cs typeface="Traditional Arabic" pitchFamily="18" charset="-78"/>
            </a:endParaRPr>
          </a:p>
          <a:p>
            <a:pPr algn="justLow" rtl="1" eaLnBrk="1" hangingPunct="1"/>
            <a:endParaRPr lang="en-US" b="1" dirty="0" smtClean="0">
              <a:latin typeface="Times New Roman" pitchFamily="18" charset="0"/>
              <a:cs typeface="Traditional Arabic" pitchFamily="18" charset="-78"/>
            </a:endParaRPr>
          </a:p>
          <a:p>
            <a:pPr algn="r" rtl="1" eaLnBrk="1" hangingPunct="1"/>
            <a:endParaRPr lang="en-US" dirty="0" smtClean="0"/>
          </a:p>
        </p:txBody>
      </p:sp>
    </p:spTree>
    <p:extLst>
      <p:ext uri="{BB962C8B-B14F-4D97-AF65-F5344CB8AC3E}">
        <p14:creationId xmlns="" xmlns:p14="http://schemas.microsoft.com/office/powerpoint/2010/main" val="517651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79388" y="188913"/>
            <a:ext cx="8785225" cy="6480175"/>
          </a:xfrm>
        </p:spPr>
        <p:txBody>
          <a:bodyPr/>
          <a:lstStyle/>
          <a:p>
            <a:pPr algn="r" rtl="1" eaLnBrk="1" hangingPunct="1">
              <a:defRPr/>
            </a:pPr>
            <a:endParaRPr lang="ar-EG" b="1" dirty="0" smtClean="0">
              <a:cs typeface="Traditional Arabic" pitchFamily="18" charset="-78"/>
            </a:endParaRPr>
          </a:p>
          <a:p>
            <a:pPr algn="r" rtl="1" eaLnBrk="1" hangingPunct="1">
              <a:defRPr/>
            </a:pPr>
            <a:r>
              <a:rPr lang="ar-EG" b="1" dirty="0" smtClean="0">
                <a:cs typeface="Traditional Arabic" pitchFamily="18" charset="-78"/>
              </a:rPr>
              <a:t>و اعتماد الوزن النوعي على النظام البلوري يرجع إلى طريقة رص الذرات في البناء البلوري للمعدن، لأن </a:t>
            </a:r>
            <a:r>
              <a:rPr lang="ar-EG" b="1" dirty="0" smtClean="0">
                <a:solidFill>
                  <a:srgbClr val="FF3300"/>
                </a:solidFill>
                <a:effectLst>
                  <a:outerShdw blurRad="38100" dist="38100" dir="2700000" algn="tl">
                    <a:srgbClr val="C0C0C0"/>
                  </a:outerShdw>
                </a:effectLst>
                <a:cs typeface="Traditional Arabic" pitchFamily="18" charset="-78"/>
              </a:rPr>
              <a:t>عدد</a:t>
            </a:r>
            <a:r>
              <a:rPr lang="ar-EG" b="1" dirty="0" smtClean="0">
                <a:solidFill>
                  <a:srgbClr val="FF3300"/>
                </a:solidFill>
                <a:cs typeface="Traditional Arabic" pitchFamily="18" charset="-78"/>
              </a:rPr>
              <a:t> الذرات أو الأيونات في حجم معين</a:t>
            </a:r>
            <a:r>
              <a:rPr lang="ar-EG" b="1" dirty="0" smtClean="0">
                <a:cs typeface="Traditional Arabic" pitchFamily="18" charset="-78"/>
              </a:rPr>
              <a:t> من الفراغ سوف يختلف من طريقة رص لأخرى و بالتالي يختلف وزنها النوعي.</a:t>
            </a:r>
          </a:p>
          <a:p>
            <a:pPr algn="r" rtl="1" eaLnBrk="1" hangingPunct="1">
              <a:defRPr/>
            </a:pPr>
            <a:endParaRPr lang="ar-EG" b="1" dirty="0" smtClean="0">
              <a:cs typeface="Traditional Arabic" pitchFamily="18" charset="-78"/>
            </a:endParaRPr>
          </a:p>
          <a:p>
            <a:pPr algn="r" rtl="1" eaLnBrk="1" hangingPunct="1">
              <a:buFontTx/>
              <a:buNone/>
              <a:defRPr/>
            </a:pPr>
            <a:r>
              <a:rPr lang="ar-EG" b="1" dirty="0" smtClean="0">
                <a:cs typeface="Traditional Arabic" pitchFamily="18" charset="-78"/>
              </a:rPr>
              <a:t> مثال:</a:t>
            </a:r>
          </a:p>
          <a:p>
            <a:pPr algn="r" rtl="1" eaLnBrk="1" hangingPunct="1">
              <a:defRPr/>
            </a:pPr>
            <a:r>
              <a:rPr lang="ar-EG" b="1" dirty="0" smtClean="0">
                <a:cs typeface="Traditional Arabic" pitchFamily="18" charset="-78"/>
              </a:rPr>
              <a:t> الوزن النوعي لمعدن الجرافيت هو 2,25 و للألماس هو 3،4 رغم أن لهما نفس التركيب الكيميائي حيث يتكون كل منهما من عنصر الكربون!!</a:t>
            </a:r>
          </a:p>
          <a:p>
            <a:pPr algn="r" rtl="1" eaLnBrk="1" hangingPunct="1">
              <a:buFontTx/>
              <a:buNone/>
              <a:defRPr/>
            </a:pPr>
            <a:r>
              <a:rPr lang="ar-EG" b="1" dirty="0" smtClean="0">
                <a:cs typeface="Traditional Arabic" pitchFamily="18" charset="-78"/>
              </a:rPr>
              <a:t>و السبب في ذلك هو اختلاف النظام البلوري حيث يتبلور الأول في نظام السداسي بينما يتبلور الأخير في النظام المكعبي.</a:t>
            </a:r>
          </a:p>
          <a:p>
            <a:pPr algn="r" rtl="1" eaLnBrk="1" hangingPunct="1">
              <a:buFontTx/>
              <a:buNone/>
              <a:defRPr/>
            </a:pPr>
            <a:r>
              <a:rPr lang="ar-EG" b="1" dirty="0" smtClean="0">
                <a:cs typeface="Traditional Arabic" pitchFamily="18" charset="-78"/>
              </a:rPr>
              <a:t> </a:t>
            </a:r>
            <a:endParaRPr lang="en-US" b="1" dirty="0" smtClean="0">
              <a:cs typeface="Traditional Arabic" pitchFamily="18" charset="-78"/>
            </a:endParaRPr>
          </a:p>
        </p:txBody>
      </p:sp>
    </p:spTree>
    <p:extLst>
      <p:ext uri="{BB962C8B-B14F-4D97-AF65-F5344CB8AC3E}">
        <p14:creationId xmlns="" xmlns:p14="http://schemas.microsoft.com/office/powerpoint/2010/main" val="2846988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a:xfrm>
            <a:off x="0" y="217488"/>
            <a:ext cx="9144000" cy="6534150"/>
          </a:xfrm>
        </p:spPr>
      </p:pic>
    </p:spTree>
    <p:extLst>
      <p:ext uri="{BB962C8B-B14F-4D97-AF65-F5344CB8AC3E}">
        <p14:creationId xmlns="" xmlns:p14="http://schemas.microsoft.com/office/powerpoint/2010/main" val="2919332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0" y="115888"/>
            <a:ext cx="9144000" cy="6553200"/>
          </a:xfrm>
        </p:spPr>
        <p:txBody>
          <a:bodyPr/>
          <a:lstStyle/>
          <a:p>
            <a:pPr algn="r" rtl="1" eaLnBrk="1" hangingPunct="1"/>
            <a:endParaRPr lang="ar-EG" dirty="0" smtClean="0"/>
          </a:p>
          <a:p>
            <a:pPr algn="r" rtl="1" eaLnBrk="1" hangingPunct="1">
              <a:buFontTx/>
              <a:buNone/>
            </a:pPr>
            <a:r>
              <a:rPr lang="ar-EG" dirty="0" smtClean="0">
                <a:solidFill>
                  <a:srgbClr val="3333FF"/>
                </a:solidFill>
                <a:cs typeface="PT Bold Heading" pitchFamily="2" charset="-78"/>
              </a:rPr>
              <a:t>1- الكهرباء الحرارية</a:t>
            </a:r>
            <a:r>
              <a:rPr lang="ar-EG" dirty="0" smtClean="0"/>
              <a:t> </a:t>
            </a:r>
            <a:r>
              <a:rPr lang="en-US" dirty="0" smtClean="0"/>
              <a:t>:</a:t>
            </a:r>
            <a:r>
              <a:rPr lang="en-US" b="1" dirty="0" err="1" smtClean="0">
                <a:solidFill>
                  <a:srgbClr val="3333FF"/>
                </a:solidFill>
                <a:latin typeface="Times New Roman" pitchFamily="18" charset="0"/>
                <a:cs typeface="Times New Roman" pitchFamily="18" charset="0"/>
              </a:rPr>
              <a:t>Pyroelectricity</a:t>
            </a:r>
            <a:r>
              <a:rPr lang="ar-EG" dirty="0" smtClean="0"/>
              <a:t> </a:t>
            </a:r>
          </a:p>
          <a:p>
            <a:pPr algn="justLow" rtl="1" eaLnBrk="1" hangingPunct="1"/>
            <a:r>
              <a:rPr lang="ar-EG" b="1" dirty="0" smtClean="0">
                <a:latin typeface="Times New Roman" pitchFamily="18" charset="0"/>
                <a:cs typeface="Traditional Arabic" pitchFamily="18" charset="-78"/>
              </a:rPr>
              <a:t>هي خاصية تولد شحنات كهربائية على طرفي بلورة المعدن عند تسخينه.</a:t>
            </a:r>
          </a:p>
          <a:p>
            <a:pPr algn="justLow" rtl="1" eaLnBrk="1" hangingPunct="1"/>
            <a:r>
              <a:rPr lang="ar-EG" b="1" dirty="0" smtClean="0">
                <a:latin typeface="Times New Roman" pitchFamily="18" charset="0"/>
                <a:cs typeface="Traditional Arabic" pitchFamily="18" charset="-78"/>
              </a:rPr>
              <a:t>الكهرباء الحرارية هي خاصية مميزة للبلورات القطبية أو النصف شكلية</a:t>
            </a:r>
            <a:r>
              <a:rPr lang="en-US" b="1" dirty="0" smtClean="0">
                <a:latin typeface="Times New Roman" pitchFamily="18" charset="0"/>
                <a:cs typeface="Traditional Arabic" pitchFamily="18" charset="-78"/>
              </a:rPr>
              <a:t>  </a:t>
            </a:r>
            <a:r>
              <a:rPr lang="en-US" dirty="0" smtClean="0">
                <a:latin typeface="Times New Roman" pitchFamily="18" charset="0"/>
                <a:cs typeface="Traditional Arabic" pitchFamily="18" charset="-78"/>
              </a:rPr>
              <a:t>hemimorphic crystals</a:t>
            </a:r>
            <a:r>
              <a:rPr lang="en-US" b="1" dirty="0" smtClean="0">
                <a:latin typeface="Times New Roman" pitchFamily="18" charset="0"/>
                <a:cs typeface="Traditional Arabic" pitchFamily="18" charset="-78"/>
              </a:rPr>
              <a:t> </a:t>
            </a:r>
            <a:r>
              <a:rPr lang="ar-EG" b="1" dirty="0" smtClean="0">
                <a:latin typeface="Times New Roman" pitchFamily="18" charset="0"/>
                <a:cs typeface="Traditional Arabic" pitchFamily="18" charset="-78"/>
              </a:rPr>
              <a:t> التي لها طرفان مختلفان نتيجة عدم وجود مستوى تماثل بينهما. </a:t>
            </a:r>
          </a:p>
          <a:p>
            <a:pPr algn="justLow" rtl="1" eaLnBrk="1" hangingPunct="1">
              <a:buFontTx/>
              <a:buNone/>
            </a:pPr>
            <a:r>
              <a:rPr lang="ar-EG" b="1" dirty="0" smtClean="0">
                <a:solidFill>
                  <a:srgbClr val="3333FF"/>
                </a:solidFill>
                <a:latin typeface="Times New Roman" pitchFamily="18" charset="0"/>
                <a:cs typeface="Traditional Arabic" pitchFamily="18" charset="-78"/>
              </a:rPr>
              <a:t>  مثــــال:</a:t>
            </a:r>
          </a:p>
          <a:p>
            <a:pPr algn="justLow" rtl="1" eaLnBrk="1" hangingPunct="1">
              <a:buFontTx/>
              <a:buNone/>
            </a:pPr>
            <a:r>
              <a:rPr lang="ar-EG" b="1" dirty="0" smtClean="0">
                <a:latin typeface="Times New Roman" pitchFamily="18" charset="0"/>
                <a:cs typeface="Traditional Arabic" pitchFamily="18" charset="-78"/>
              </a:rPr>
              <a:t>معدن التورمالين </a:t>
            </a:r>
            <a:r>
              <a:rPr lang="en-US" dirty="0" smtClean="0">
                <a:latin typeface="Times New Roman" pitchFamily="18" charset="0"/>
                <a:cs typeface="Traditional Arabic" pitchFamily="18" charset="-78"/>
              </a:rPr>
              <a:t>tourmaline</a:t>
            </a:r>
            <a:r>
              <a:rPr lang="ar-EG" dirty="0" smtClean="0">
                <a:latin typeface="Times New Roman" pitchFamily="18" charset="0"/>
                <a:cs typeface="Traditional Arabic" pitchFamily="18" charset="-78"/>
              </a:rPr>
              <a:t> </a:t>
            </a:r>
            <a:r>
              <a:rPr lang="en-US" sz="2000" dirty="0" smtClean="0">
                <a:latin typeface="Times New Roman" pitchFamily="18" charset="0"/>
                <a:cs typeface="Traditional Arabic" pitchFamily="18" charset="-78"/>
              </a:rPr>
              <a:t>Na(Mg, Fe, </a:t>
            </a:r>
            <a:r>
              <a:rPr lang="en-US" sz="2000" dirty="0" err="1" smtClean="0">
                <a:latin typeface="Times New Roman" pitchFamily="18" charset="0"/>
                <a:cs typeface="Traditional Arabic" pitchFamily="18" charset="-78"/>
              </a:rPr>
              <a:t>Mn</a:t>
            </a:r>
            <a:r>
              <a:rPr lang="en-US" sz="2000" dirty="0" smtClean="0">
                <a:latin typeface="Times New Roman" pitchFamily="18" charset="0"/>
                <a:cs typeface="Traditional Arabic" pitchFamily="18" charset="-78"/>
              </a:rPr>
              <a:t>, Li, Al)</a:t>
            </a:r>
            <a:r>
              <a:rPr lang="en-US" sz="2000" baseline="-25000" dirty="0" smtClean="0">
                <a:latin typeface="Times New Roman" pitchFamily="18" charset="0"/>
                <a:cs typeface="Traditional Arabic" pitchFamily="18" charset="-78"/>
              </a:rPr>
              <a:t>3</a:t>
            </a:r>
            <a:r>
              <a:rPr lang="en-US" sz="2000" dirty="0" smtClean="0">
                <a:latin typeface="Times New Roman" pitchFamily="18" charset="0"/>
                <a:cs typeface="Traditional Arabic" pitchFamily="18" charset="-78"/>
              </a:rPr>
              <a:t>Al</a:t>
            </a:r>
            <a:r>
              <a:rPr lang="en-US" sz="2000" baseline="-25000" dirty="0" smtClean="0">
                <a:latin typeface="Times New Roman" pitchFamily="18" charset="0"/>
                <a:cs typeface="Traditional Arabic" pitchFamily="18" charset="-78"/>
              </a:rPr>
              <a:t>6</a:t>
            </a:r>
            <a:r>
              <a:rPr lang="en-US" sz="2000" dirty="0" smtClean="0">
                <a:latin typeface="Times New Roman" pitchFamily="18" charset="0"/>
                <a:cs typeface="Traditional Arabic" pitchFamily="18" charset="-78"/>
              </a:rPr>
              <a:t>Si</a:t>
            </a:r>
            <a:r>
              <a:rPr lang="en-US" sz="2000" baseline="-25000" dirty="0" smtClean="0">
                <a:latin typeface="Times New Roman" pitchFamily="18" charset="0"/>
                <a:cs typeface="Traditional Arabic" pitchFamily="18" charset="-78"/>
              </a:rPr>
              <a:t>6</a:t>
            </a:r>
            <a:r>
              <a:rPr lang="en-US" sz="2000" dirty="0" smtClean="0">
                <a:latin typeface="Times New Roman" pitchFamily="18" charset="0"/>
                <a:cs typeface="Traditional Arabic" pitchFamily="18" charset="-78"/>
              </a:rPr>
              <a:t>O</a:t>
            </a:r>
            <a:r>
              <a:rPr lang="en-US" sz="2000" baseline="-25000" dirty="0" smtClean="0">
                <a:latin typeface="Times New Roman" pitchFamily="18" charset="0"/>
                <a:cs typeface="Traditional Arabic" pitchFamily="18" charset="-78"/>
              </a:rPr>
              <a:t>18</a:t>
            </a:r>
            <a:r>
              <a:rPr lang="en-US" sz="2000" dirty="0" smtClean="0">
                <a:latin typeface="Times New Roman" pitchFamily="18" charset="0"/>
                <a:cs typeface="Traditional Arabic" pitchFamily="18" charset="-78"/>
              </a:rPr>
              <a:t>(BO</a:t>
            </a:r>
            <a:r>
              <a:rPr lang="en-US" sz="2000" baseline="-25000" dirty="0" smtClean="0">
                <a:latin typeface="Times New Roman" pitchFamily="18" charset="0"/>
                <a:cs typeface="Traditional Arabic" pitchFamily="18" charset="-78"/>
              </a:rPr>
              <a:t>3</a:t>
            </a:r>
            <a:r>
              <a:rPr lang="en-US" sz="2000" dirty="0" smtClean="0">
                <a:latin typeface="Times New Roman" pitchFamily="18" charset="0"/>
                <a:cs typeface="Traditional Arabic" pitchFamily="18" charset="-78"/>
              </a:rPr>
              <a:t>)</a:t>
            </a:r>
            <a:r>
              <a:rPr lang="en-US" sz="2000" baseline="-25000" dirty="0" smtClean="0">
                <a:latin typeface="Times New Roman" pitchFamily="18" charset="0"/>
                <a:cs typeface="Traditional Arabic" pitchFamily="18" charset="-78"/>
              </a:rPr>
              <a:t>3</a:t>
            </a:r>
            <a:r>
              <a:rPr lang="en-US" sz="2000" dirty="0" smtClean="0">
                <a:latin typeface="Times New Roman" pitchFamily="18" charset="0"/>
                <a:cs typeface="Traditional Arabic" pitchFamily="18" charset="-78"/>
              </a:rPr>
              <a:t>(OH, F)</a:t>
            </a:r>
            <a:r>
              <a:rPr lang="en-US" sz="2000" baseline="-25000" dirty="0" smtClean="0">
                <a:latin typeface="Times New Roman" pitchFamily="18" charset="0"/>
                <a:cs typeface="Traditional Arabic" pitchFamily="18" charset="-78"/>
              </a:rPr>
              <a:t>4</a:t>
            </a:r>
            <a:r>
              <a:rPr lang="ar-EG" b="1" dirty="0" smtClean="0">
                <a:latin typeface="Times New Roman" pitchFamily="18" charset="0"/>
                <a:cs typeface="Traditional Arabic" pitchFamily="18" charset="-78"/>
              </a:rPr>
              <a:t> يتبلور في النظام الثلاثي حيث لا يوجد به مستوى تماثل أفقي (ليس به مستوى تماثل عمودي على المحور</a:t>
            </a:r>
            <a:r>
              <a:rPr lang="en-US" b="1" dirty="0" smtClean="0">
                <a:latin typeface="Times New Roman" pitchFamily="18" charset="0"/>
                <a:cs typeface="Traditional Arabic" pitchFamily="18" charset="-78"/>
              </a:rPr>
              <a:t>c </a:t>
            </a:r>
            <a:r>
              <a:rPr lang="ar-EG" b="1" dirty="0" smtClean="0">
                <a:latin typeface="Times New Roman" pitchFamily="18" charset="0"/>
                <a:cs typeface="Traditional Arabic" pitchFamily="18" charset="-78"/>
              </a:rPr>
              <a:t>)، و لذا فإن بللوراته بها طرف ذو زاوية ركنية حادة و الطرف الآخر ذو زاوية ركنية منفرجة.</a:t>
            </a:r>
            <a:r>
              <a:rPr lang="ar-EG" b="1" dirty="0" smtClean="0">
                <a:cs typeface="Traditional Arabic" pitchFamily="18" charset="-78"/>
              </a:rPr>
              <a:t>   </a:t>
            </a:r>
            <a:r>
              <a:rPr lang="en-US" b="1" dirty="0" smtClean="0">
                <a:cs typeface="Traditional Arabic" pitchFamily="18" charset="-78"/>
              </a:rPr>
              <a:t> </a:t>
            </a:r>
          </a:p>
        </p:txBody>
      </p:sp>
    </p:spTree>
    <p:extLst>
      <p:ext uri="{BB962C8B-B14F-4D97-AF65-F5344CB8AC3E}">
        <p14:creationId xmlns="" xmlns:p14="http://schemas.microsoft.com/office/powerpoint/2010/main" val="1273104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p:txBody>
          <a:bodyPr/>
          <a:lstStyle/>
          <a:p>
            <a:pPr eaLnBrk="1" hangingPunct="1"/>
            <a:r>
              <a:rPr lang="en-US" sz="3200" smtClean="0">
                <a:latin typeface="Times New Roman" pitchFamily="18" charset="0"/>
                <a:cs typeface="Traditional Arabic" pitchFamily="18" charset="-78"/>
              </a:rPr>
              <a:t>Hemimorphic tourmaline crystals</a:t>
            </a:r>
          </a:p>
        </p:txBody>
      </p:sp>
      <p:pic>
        <p:nvPicPr>
          <p:cNvPr id="22531" name="Picture 9"/>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457200" y="1819275"/>
            <a:ext cx="4038600" cy="4086225"/>
          </a:xfrm>
        </p:spPr>
      </p:pic>
      <p:pic>
        <p:nvPicPr>
          <p:cNvPr id="22532" name="Picture 10"/>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a:xfrm>
            <a:off x="4643438" y="1781175"/>
            <a:ext cx="4105275" cy="4105275"/>
          </a:xfrm>
        </p:spPr>
      </p:pic>
    </p:spTree>
    <p:extLst>
      <p:ext uri="{BB962C8B-B14F-4D97-AF65-F5344CB8AC3E}">
        <p14:creationId xmlns="" xmlns:p14="http://schemas.microsoft.com/office/powerpoint/2010/main" val="2556783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0" y="0"/>
            <a:ext cx="9144000" cy="6858000"/>
          </a:xfrm>
        </p:spPr>
        <p:txBody>
          <a:bodyPr/>
          <a:lstStyle/>
          <a:p>
            <a:pPr algn="r" rtl="1" eaLnBrk="1" hangingPunct="1">
              <a:lnSpc>
                <a:spcPct val="90000"/>
              </a:lnSpc>
            </a:pPr>
            <a:endParaRPr lang="ar-EG" b="1" dirty="0" smtClean="0">
              <a:cs typeface="Traditional Arabic" pitchFamily="18" charset="-78"/>
            </a:endParaRPr>
          </a:p>
          <a:p>
            <a:pPr algn="r" rtl="1" eaLnBrk="1" hangingPunct="1">
              <a:lnSpc>
                <a:spcPct val="90000"/>
              </a:lnSpc>
            </a:pPr>
            <a:r>
              <a:rPr lang="ar-EG" b="1" dirty="0" smtClean="0">
                <a:cs typeface="Traditional Arabic" pitchFamily="18" charset="-78"/>
              </a:rPr>
              <a:t>تسخين بللورة التورمالين يؤدي إلى تولد شحنات كهربائية موجبة عند طرف البلورة ذي الزاوية الركنية الحادة، بينما تتولد شحنات كهربائية سالبة عند طرفها الآخر ذي الزاوية الركنية المنفرجة.</a:t>
            </a:r>
          </a:p>
          <a:p>
            <a:pPr algn="r" rtl="1" eaLnBrk="1" hangingPunct="1">
              <a:lnSpc>
                <a:spcPct val="90000"/>
              </a:lnSpc>
            </a:pPr>
            <a:endParaRPr lang="ar-EG" b="1" dirty="0" smtClean="0">
              <a:cs typeface="Traditional Arabic" pitchFamily="18" charset="-78"/>
            </a:endParaRPr>
          </a:p>
          <a:p>
            <a:pPr algn="r" rtl="1" eaLnBrk="1" hangingPunct="1">
              <a:lnSpc>
                <a:spcPct val="90000"/>
              </a:lnSpc>
            </a:pPr>
            <a:r>
              <a:rPr lang="ar-EG" b="1" dirty="0" smtClean="0">
                <a:cs typeface="Traditional Arabic" pitchFamily="18" charset="-78"/>
              </a:rPr>
              <a:t>و يمكننا التأكد من تولد تلك الشحنات الكهربائية  على طرفي </a:t>
            </a:r>
            <a:r>
              <a:rPr lang="ar-EG" b="1" dirty="0" smtClean="0">
                <a:solidFill>
                  <a:srgbClr val="FF0066"/>
                </a:solidFill>
                <a:cs typeface="Traditional Arabic" pitchFamily="18" charset="-78"/>
              </a:rPr>
              <a:t>بلورة التورمالين</a:t>
            </a:r>
            <a:r>
              <a:rPr lang="ar-EG" b="1" dirty="0" smtClean="0">
                <a:cs typeface="Traditional Arabic" pitchFamily="18" charset="-78"/>
              </a:rPr>
              <a:t> </a:t>
            </a:r>
            <a:r>
              <a:rPr lang="ar-EG" b="1" dirty="0" smtClean="0">
                <a:solidFill>
                  <a:srgbClr val="FF0066"/>
                </a:solidFill>
                <a:cs typeface="Traditional Arabic" pitchFamily="18" charset="-78"/>
              </a:rPr>
              <a:t>المسخنة</a:t>
            </a:r>
            <a:r>
              <a:rPr lang="ar-EG" b="1" dirty="0" smtClean="0">
                <a:cs typeface="Traditional Arabic" pitchFamily="18" charset="-78"/>
              </a:rPr>
              <a:t>  بإجراء معملي بسيط، و ذلك عند رش مسحوق خليط من الكبريت (أصفر) و أكسيد الرصاص (أحمر) على تلك البلورة،  فسنلاحظ انجذاب الكبريت (</a:t>
            </a:r>
            <a:r>
              <a:rPr lang="ar-EG" b="1" dirty="0" smtClean="0">
                <a:solidFill>
                  <a:srgbClr val="FFCC00"/>
                </a:solidFill>
                <a:cs typeface="Traditional Arabic" pitchFamily="18" charset="-78"/>
              </a:rPr>
              <a:t>الأصفر</a:t>
            </a:r>
            <a:r>
              <a:rPr lang="ar-EG" b="1" dirty="0" smtClean="0">
                <a:cs typeface="Traditional Arabic" pitchFamily="18" charset="-78"/>
              </a:rPr>
              <a:t>) نحو الزاوية الركنية الحادة  (الطرف الموجب) بينما ينجذب أُكسيد الرصاص (</a:t>
            </a:r>
            <a:r>
              <a:rPr lang="ar-EG" b="1" dirty="0" smtClean="0">
                <a:solidFill>
                  <a:srgbClr val="FF3300"/>
                </a:solidFill>
                <a:cs typeface="Traditional Arabic" pitchFamily="18" charset="-78"/>
              </a:rPr>
              <a:t>الأحمر</a:t>
            </a:r>
            <a:r>
              <a:rPr lang="ar-EG" b="1" dirty="0" smtClean="0">
                <a:cs typeface="Traditional Arabic" pitchFamily="18" charset="-78"/>
              </a:rPr>
              <a:t>) نحو الزاوية الركنية المنفرجة (الطرف السالب).</a:t>
            </a:r>
          </a:p>
          <a:p>
            <a:pPr algn="r" rtl="1" eaLnBrk="1" hangingPunct="1">
              <a:lnSpc>
                <a:spcPct val="90000"/>
              </a:lnSpc>
            </a:pPr>
            <a:endParaRPr lang="ar-EG" b="1" dirty="0" smtClean="0">
              <a:cs typeface="Traditional Arabic" pitchFamily="18" charset="-78"/>
            </a:endParaRPr>
          </a:p>
          <a:p>
            <a:pPr algn="r" rtl="1" eaLnBrk="1" hangingPunct="1">
              <a:lnSpc>
                <a:spcPct val="90000"/>
              </a:lnSpc>
            </a:pPr>
            <a:r>
              <a:rPr lang="ar-EG" b="1" dirty="0" smtClean="0">
                <a:cs typeface="Traditional Arabic" pitchFamily="18" charset="-78"/>
              </a:rPr>
              <a:t>وجود خاصية الكهرباء الحرارية بشكل قوي بمعدن التورمالين تجعله يستخدم في أجهزة قياس درجة حرارة انفجار القنابل.</a:t>
            </a:r>
            <a:endParaRPr lang="en-US" b="1" dirty="0" smtClean="0">
              <a:cs typeface="Traditional Arabic" pitchFamily="18" charset="-78"/>
            </a:endParaRPr>
          </a:p>
        </p:txBody>
      </p:sp>
    </p:spTree>
    <p:extLst>
      <p:ext uri="{BB962C8B-B14F-4D97-AF65-F5344CB8AC3E}">
        <p14:creationId xmlns="" xmlns:p14="http://schemas.microsoft.com/office/powerpoint/2010/main" val="945026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476250"/>
            <a:ext cx="8229600" cy="5649913"/>
          </a:xfrm>
        </p:spPr>
        <p:txBody>
          <a:bodyPr/>
          <a:lstStyle/>
          <a:p>
            <a:pPr algn="r" rtl="1" eaLnBrk="1" hangingPunct="1">
              <a:buFontTx/>
              <a:buNone/>
            </a:pPr>
            <a:r>
              <a:rPr lang="ar-EG" dirty="0" smtClean="0">
                <a:solidFill>
                  <a:srgbClr val="3333FF"/>
                </a:solidFill>
                <a:cs typeface="PT Bold Heading" pitchFamily="2" charset="-78"/>
              </a:rPr>
              <a:t>2- الكهرباء الضغطية</a:t>
            </a:r>
            <a:r>
              <a:rPr lang="ar-EG" dirty="0" smtClean="0"/>
              <a:t> </a:t>
            </a:r>
            <a:r>
              <a:rPr lang="en-US" dirty="0" smtClean="0"/>
              <a:t>:</a:t>
            </a:r>
            <a:r>
              <a:rPr lang="en-US" b="1" dirty="0" smtClean="0">
                <a:solidFill>
                  <a:srgbClr val="3333FF"/>
                </a:solidFill>
                <a:latin typeface="Times New Roman" pitchFamily="18" charset="0"/>
                <a:cs typeface="Times New Roman" pitchFamily="18" charset="0"/>
              </a:rPr>
              <a:t>Piezoelectricity</a:t>
            </a:r>
            <a:r>
              <a:rPr lang="ar-EG" dirty="0" smtClean="0"/>
              <a:t> </a:t>
            </a:r>
          </a:p>
          <a:p>
            <a:pPr algn="justLow" rtl="1" eaLnBrk="1" hangingPunct="1"/>
            <a:r>
              <a:rPr lang="ar-EG" b="1" dirty="0" smtClean="0">
                <a:latin typeface="Times New Roman" pitchFamily="18" charset="0"/>
                <a:cs typeface="Traditional Arabic" pitchFamily="18" charset="-78"/>
              </a:rPr>
              <a:t>هي خاصية تولد شحنات كهربائية على طرفي بلورة المعدن عند ضغطه.</a:t>
            </a:r>
          </a:p>
          <a:p>
            <a:pPr algn="justLow" rtl="1" eaLnBrk="1" hangingPunct="1"/>
            <a:r>
              <a:rPr lang="ar-EG" b="1" dirty="0" smtClean="0">
                <a:latin typeface="Times New Roman" pitchFamily="18" charset="0"/>
                <a:cs typeface="Traditional Arabic" pitchFamily="18" charset="-78"/>
              </a:rPr>
              <a:t>و مِثلُ الكهرباءِ الحراريةِ، فإن الكهرباءَ الضغطيةَ غالباً ما توجد في البلورات القطبية أو النصف شكلية</a:t>
            </a:r>
            <a:r>
              <a:rPr lang="en-US" b="1" dirty="0" smtClean="0">
                <a:latin typeface="Times New Roman" pitchFamily="18" charset="0"/>
                <a:cs typeface="Traditional Arabic" pitchFamily="18" charset="-78"/>
              </a:rPr>
              <a:t> </a:t>
            </a:r>
            <a:r>
              <a:rPr lang="en-US" dirty="0" smtClean="0">
                <a:latin typeface="Times New Roman" pitchFamily="18" charset="0"/>
                <a:cs typeface="Traditional Arabic" pitchFamily="18" charset="-78"/>
              </a:rPr>
              <a:t>hemimorphic crystals</a:t>
            </a:r>
            <a:r>
              <a:rPr lang="en-US" b="1" dirty="0" smtClean="0">
                <a:latin typeface="Times New Roman" pitchFamily="18" charset="0"/>
                <a:cs typeface="Traditional Arabic" pitchFamily="18" charset="-78"/>
              </a:rPr>
              <a:t> </a:t>
            </a:r>
            <a:r>
              <a:rPr lang="ar-EG" b="1" dirty="0" smtClean="0">
                <a:latin typeface="Times New Roman" pitchFamily="18" charset="0"/>
                <a:cs typeface="Traditional Arabic" pitchFamily="18" charset="-78"/>
              </a:rPr>
              <a:t> التي لها طرفان مختلفان نتيجة عدم وجود مستوى تماثل بينهما. </a:t>
            </a:r>
          </a:p>
          <a:p>
            <a:pPr algn="justLow" rtl="1" eaLnBrk="1" hangingPunct="1"/>
            <a:endParaRPr lang="ar-EG" b="1" dirty="0" smtClean="0">
              <a:latin typeface="Times New Roman" pitchFamily="18" charset="0"/>
              <a:cs typeface="Traditional Arabic" pitchFamily="18" charset="-78"/>
            </a:endParaRPr>
          </a:p>
          <a:p>
            <a:pPr algn="justLow" rtl="1" eaLnBrk="1" hangingPunct="1"/>
            <a:r>
              <a:rPr lang="ar-EG" b="1" dirty="0" smtClean="0">
                <a:latin typeface="Times New Roman" pitchFamily="18" charset="0"/>
                <a:cs typeface="Traditional Arabic" pitchFamily="18" charset="-78"/>
              </a:rPr>
              <a:t>و أشهر أمثلة </a:t>
            </a:r>
            <a:r>
              <a:rPr lang="ar-EG" b="1" dirty="0" smtClean="0">
                <a:cs typeface="Traditional Arabic" pitchFamily="18" charset="-78"/>
              </a:rPr>
              <a:t>الكهرباء</a:t>
            </a:r>
            <a:r>
              <a:rPr lang="ar-EG" dirty="0" smtClean="0">
                <a:cs typeface="Traditional Arabic" pitchFamily="18" charset="-78"/>
              </a:rPr>
              <a:t> </a:t>
            </a:r>
            <a:r>
              <a:rPr lang="ar-EG" b="1" dirty="0" smtClean="0">
                <a:cs typeface="Traditional Arabic" pitchFamily="18" charset="-78"/>
              </a:rPr>
              <a:t>الضغطية</a:t>
            </a:r>
            <a:r>
              <a:rPr lang="ar-EG" dirty="0" smtClean="0">
                <a:cs typeface="Traditional Arabic" pitchFamily="18" charset="-78"/>
              </a:rPr>
              <a:t> </a:t>
            </a:r>
            <a:r>
              <a:rPr lang="en-US" dirty="0" smtClean="0">
                <a:latin typeface="Times New Roman" pitchFamily="18" charset="0"/>
                <a:cs typeface="Traditional Arabic" pitchFamily="18" charset="-78"/>
              </a:rPr>
              <a:t>piezoelectricity</a:t>
            </a:r>
            <a:r>
              <a:rPr lang="ar-EG" dirty="0" smtClean="0">
                <a:cs typeface="Traditional Arabic" pitchFamily="18" charset="-78"/>
              </a:rPr>
              <a:t> </a:t>
            </a:r>
            <a:r>
              <a:rPr lang="ar-EG" b="1" dirty="0" smtClean="0">
                <a:cs typeface="Traditional Arabic" pitchFamily="18" charset="-78"/>
              </a:rPr>
              <a:t>هو معدن الكوارتز (نظام ثلاثي أيضاً)، و لذا فإنه يستخدم في أجهزة الراديو و اللاسلكي حيث يتم التحكم في التردد.</a:t>
            </a:r>
            <a:endParaRPr lang="ar-EG" b="1" dirty="0" smtClean="0">
              <a:latin typeface="Times New Roman" pitchFamily="18" charset="0"/>
              <a:cs typeface="Traditional Arabic" pitchFamily="18" charset="-78"/>
            </a:endParaRPr>
          </a:p>
          <a:p>
            <a:pPr algn="r" rtl="1" eaLnBrk="1" hangingPunct="1"/>
            <a:endParaRPr lang="en-US" b="1" dirty="0" smtClean="0">
              <a:cs typeface="Traditional Arabic" pitchFamily="18" charset="-78"/>
            </a:endParaRPr>
          </a:p>
        </p:txBody>
      </p:sp>
    </p:spTree>
    <p:extLst>
      <p:ext uri="{BB962C8B-B14F-4D97-AF65-F5344CB8AC3E}">
        <p14:creationId xmlns="" xmlns:p14="http://schemas.microsoft.com/office/powerpoint/2010/main" val="6682406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188913"/>
            <a:ext cx="8229600" cy="5937250"/>
          </a:xfrm>
        </p:spPr>
        <p:txBody>
          <a:bodyPr/>
          <a:lstStyle/>
          <a:p>
            <a:pPr algn="r" rtl="1" eaLnBrk="1" hangingPunct="1">
              <a:buFontTx/>
              <a:buNone/>
            </a:pPr>
            <a:r>
              <a:rPr lang="ar-EG" dirty="0" smtClean="0">
                <a:solidFill>
                  <a:srgbClr val="3333FF"/>
                </a:solidFill>
                <a:cs typeface="PT Bold Heading" pitchFamily="2" charset="-78"/>
              </a:rPr>
              <a:t>1- الخاصية المغناطيسية</a:t>
            </a:r>
            <a:r>
              <a:rPr lang="ar-EG" dirty="0" smtClean="0"/>
              <a:t> </a:t>
            </a:r>
            <a:r>
              <a:rPr lang="en-US" dirty="0" smtClean="0"/>
              <a:t>:</a:t>
            </a:r>
            <a:r>
              <a:rPr lang="en-US" b="1" dirty="0" smtClean="0">
                <a:solidFill>
                  <a:srgbClr val="3333FF"/>
                </a:solidFill>
                <a:latin typeface="Times New Roman" pitchFamily="18" charset="0"/>
                <a:cs typeface="Times New Roman" pitchFamily="18" charset="0"/>
              </a:rPr>
              <a:t>Magnetism</a:t>
            </a:r>
            <a:endParaRPr lang="ar-EG" dirty="0" smtClean="0"/>
          </a:p>
          <a:p>
            <a:pPr algn="r" rtl="1" eaLnBrk="1" hangingPunct="1"/>
            <a:r>
              <a:rPr lang="ar-EG" b="1" dirty="0" smtClean="0">
                <a:cs typeface="Traditional Arabic" pitchFamily="18" charset="-78"/>
              </a:rPr>
              <a:t>تنقسم غالبية المواد الصلبة (الغير عضوية) من حيث حساسيتها المغناطيسية إلى:</a:t>
            </a:r>
          </a:p>
          <a:p>
            <a:pPr algn="r" rtl="1" eaLnBrk="1" hangingPunct="1"/>
            <a:r>
              <a:rPr lang="ar-EG" b="1" dirty="0" smtClean="0">
                <a:cs typeface="Traditional Arabic" pitchFamily="18" charset="-78"/>
              </a:rPr>
              <a:t> مواد حديدومغناطيسية </a:t>
            </a:r>
            <a:r>
              <a:rPr lang="en-US" dirty="0" smtClean="0">
                <a:latin typeface="Times New Roman" pitchFamily="18" charset="0"/>
                <a:cs typeface="Times New Roman" pitchFamily="18" charset="0"/>
              </a:rPr>
              <a:t>Ferromagnetic</a:t>
            </a:r>
            <a:endParaRPr lang="ar-EG" dirty="0" smtClean="0">
              <a:latin typeface="Times New Roman" pitchFamily="18" charset="0"/>
              <a:cs typeface="Times New Roman" pitchFamily="18" charset="0"/>
            </a:endParaRPr>
          </a:p>
          <a:p>
            <a:pPr algn="r" rtl="1" eaLnBrk="1" hangingPunct="1"/>
            <a:r>
              <a:rPr lang="ar-EG" b="1" dirty="0" smtClean="0">
                <a:cs typeface="Traditional Arabic" pitchFamily="18" charset="-78"/>
              </a:rPr>
              <a:t> مواد بارامغمناطيسية </a:t>
            </a:r>
            <a:r>
              <a:rPr lang="en-US" dirty="0" smtClean="0">
                <a:latin typeface="Times New Roman" pitchFamily="18" charset="0"/>
                <a:cs typeface="Times New Roman" pitchFamily="18" charset="0"/>
              </a:rPr>
              <a:t>Paramagnetic</a:t>
            </a:r>
            <a:endParaRPr lang="ar-EG" dirty="0" smtClean="0">
              <a:latin typeface="Times New Roman" pitchFamily="18" charset="0"/>
              <a:cs typeface="Times New Roman" pitchFamily="18" charset="0"/>
            </a:endParaRPr>
          </a:p>
          <a:p>
            <a:pPr algn="r" rtl="1" eaLnBrk="1" hangingPunct="1"/>
            <a:r>
              <a:rPr lang="ar-EG" b="1" dirty="0" smtClean="0">
                <a:cs typeface="Traditional Arabic" pitchFamily="18" charset="-78"/>
              </a:rPr>
              <a:t> مواد ديامغناطيسية </a:t>
            </a:r>
            <a:r>
              <a:rPr lang="en-US" dirty="0" smtClean="0">
                <a:latin typeface="Times New Roman" pitchFamily="18" charset="0"/>
                <a:cs typeface="Times New Roman" pitchFamily="18" charset="0"/>
              </a:rPr>
              <a:t>Diamagnetic</a:t>
            </a:r>
            <a:endParaRPr lang="ar-EG" dirty="0" smtClean="0">
              <a:latin typeface="Times New Roman" pitchFamily="18" charset="0"/>
              <a:cs typeface="Times New Roman" pitchFamily="18" charset="0"/>
            </a:endParaRPr>
          </a:p>
          <a:p>
            <a:pPr algn="r" rtl="1" eaLnBrk="1" hangingPunct="1"/>
            <a:r>
              <a:rPr lang="ar-EG" b="1" dirty="0" smtClean="0">
                <a:cs typeface="Traditional Arabic" pitchFamily="18" charset="-78"/>
              </a:rPr>
              <a:t>و الحساسية المغناطيسية هي نسبة قوة المغنطة التي تكتسبها المادة عند وضعها في مجال مغناطيسي معين إلى القوة المغناطيسية الأصلية لذلك المجال. </a:t>
            </a:r>
          </a:p>
        </p:txBody>
      </p:sp>
    </p:spTree>
    <p:extLst>
      <p:ext uri="{BB962C8B-B14F-4D97-AF65-F5344CB8AC3E}">
        <p14:creationId xmlns="" xmlns:p14="http://schemas.microsoft.com/office/powerpoint/2010/main" val="19470588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188913"/>
            <a:ext cx="8229600" cy="6480175"/>
          </a:xfrm>
        </p:spPr>
        <p:txBody>
          <a:bodyPr/>
          <a:lstStyle/>
          <a:p>
            <a:pPr algn="r" rtl="1" eaLnBrk="1" hangingPunct="1"/>
            <a:r>
              <a:rPr lang="ar-EG" b="1" dirty="0" smtClean="0">
                <a:cs typeface="Traditional Arabic" pitchFamily="18" charset="-78"/>
              </a:rPr>
              <a:t>تتميز </a:t>
            </a:r>
            <a:r>
              <a:rPr lang="ar-EG" b="1" dirty="0" smtClean="0">
                <a:solidFill>
                  <a:srgbClr val="3333FF"/>
                </a:solidFill>
                <a:cs typeface="Traditional Arabic" pitchFamily="18" charset="-78"/>
              </a:rPr>
              <a:t>المواد</a:t>
            </a:r>
            <a:r>
              <a:rPr lang="ar-EG" b="1" dirty="0" smtClean="0">
                <a:cs typeface="Traditional Arabic" pitchFamily="18" charset="-78"/>
              </a:rPr>
              <a:t>  الحديدومغناطيسية مثل عناصر (الحديد  </a:t>
            </a:r>
            <a:r>
              <a:rPr lang="en-US" dirty="0" smtClean="0">
                <a:latin typeface="Times New Roman" pitchFamily="18" charset="0"/>
                <a:cs typeface="Times New Roman" pitchFamily="18" charset="0"/>
              </a:rPr>
              <a:t>Fe</a:t>
            </a:r>
            <a:r>
              <a:rPr lang="ar-EG" b="1" dirty="0" smtClean="0">
                <a:cs typeface="Traditional Arabic" pitchFamily="18" charset="-78"/>
              </a:rPr>
              <a:t> و النيكل </a:t>
            </a:r>
            <a:r>
              <a:rPr lang="en-US" dirty="0" smtClean="0">
                <a:latin typeface="Times New Roman" pitchFamily="18" charset="0"/>
                <a:cs typeface="Times New Roman" pitchFamily="18" charset="0"/>
              </a:rPr>
              <a:t>Ni</a:t>
            </a:r>
            <a:r>
              <a:rPr lang="ar-EG" b="1" dirty="0" smtClean="0">
                <a:cs typeface="Traditional Arabic" pitchFamily="18" charset="-78"/>
              </a:rPr>
              <a:t> و الكوبلت </a:t>
            </a:r>
            <a:r>
              <a:rPr lang="en-US" dirty="0" smtClean="0">
                <a:latin typeface="Times New Roman" pitchFamily="18" charset="0"/>
                <a:cs typeface="Times New Roman" pitchFamily="18" charset="0"/>
              </a:rPr>
              <a:t>Co</a:t>
            </a:r>
            <a:r>
              <a:rPr lang="ar-EG" b="1" dirty="0" smtClean="0">
                <a:cs typeface="Traditional Arabic" pitchFamily="18" charset="-78"/>
              </a:rPr>
              <a:t>) بوجود قوة مغناطيسية ذاتية دون الحاجة لوجود مجال مغناطيسي خارجي.</a:t>
            </a:r>
          </a:p>
          <a:p>
            <a:pPr algn="r" rtl="1" eaLnBrk="1" hangingPunct="1"/>
            <a:r>
              <a:rPr lang="ar-EG" b="1" dirty="0" smtClean="0">
                <a:cs typeface="Traditional Arabic" pitchFamily="18" charset="-78"/>
              </a:rPr>
              <a:t>أما </a:t>
            </a:r>
            <a:r>
              <a:rPr lang="ar-EG" b="1" dirty="0" smtClean="0">
                <a:solidFill>
                  <a:srgbClr val="0000CC"/>
                </a:solidFill>
                <a:cs typeface="Traditional Arabic" pitchFamily="18" charset="-78"/>
              </a:rPr>
              <a:t>المعـادن</a:t>
            </a:r>
            <a:r>
              <a:rPr lang="ar-EG" b="1" dirty="0" smtClean="0">
                <a:cs typeface="Traditional Arabic" pitchFamily="18" charset="-78"/>
              </a:rPr>
              <a:t> الطبيعية فهي إما بارامغناطيسية أو دايامغناطيسية.</a:t>
            </a:r>
          </a:p>
          <a:p>
            <a:pPr algn="r" rtl="1" eaLnBrk="1" hangingPunct="1"/>
            <a:r>
              <a:rPr lang="ar-EG" b="1" dirty="0" smtClean="0">
                <a:cs typeface="Traditional Arabic" pitchFamily="18" charset="-78"/>
              </a:rPr>
              <a:t>المعادن البارامغناطيسية لها حساسية مغناطيسية صغيرة (و متفاوتة) لكنها موجبة أي أن مغنطتها المكتسبة تكون في اتجاه المجال المغناطيسي الموضوعة به فتنجذب إليه مثل الماجنيتيت و الإلمنيت و البيروتيت.</a:t>
            </a:r>
            <a:endParaRPr lang="en-US" b="1" dirty="0" smtClean="0">
              <a:cs typeface="Traditional Arabic" pitchFamily="18" charset="-78"/>
            </a:endParaRPr>
          </a:p>
          <a:p>
            <a:pPr algn="r" rtl="1" eaLnBrk="1" hangingPunct="1"/>
            <a:r>
              <a:rPr lang="ar-EG" b="1" dirty="0" smtClean="0">
                <a:cs typeface="Traditional Arabic" pitchFamily="18" charset="-78"/>
              </a:rPr>
              <a:t>المعادن الدايامغناطيسية فلها حساسية مغناطيسية طفيفة جداً و سالبة أي أن مغنطتها المكتسبة تكون في اتجاه معاكس للمجال المغناطيسي الموضوعة به فتتنافر معه مثل  الكوارتز و الكالسيت و الزركون.</a:t>
            </a:r>
            <a:endParaRPr lang="en-US" b="1" dirty="0" smtClean="0">
              <a:cs typeface="Traditional Arabic" pitchFamily="18" charset="-78"/>
            </a:endParaRPr>
          </a:p>
        </p:txBody>
      </p:sp>
    </p:spTree>
    <p:extLst>
      <p:ext uri="{BB962C8B-B14F-4D97-AF65-F5344CB8AC3E}">
        <p14:creationId xmlns="" xmlns:p14="http://schemas.microsoft.com/office/powerpoint/2010/main" val="16982935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52400" y="228600"/>
            <a:ext cx="8839200" cy="532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r>
              <a:rPr lang="ar-EG" sz="3200" b="1" dirty="0">
                <a:solidFill>
                  <a:srgbClr val="FF0000"/>
                </a:solidFill>
                <a:latin typeface="Calibri" pitchFamily="34" charset="0"/>
              </a:rPr>
              <a:t>خواص فيزيائية أخرى</a:t>
            </a:r>
          </a:p>
          <a:p>
            <a:pPr algn="just" rtl="1"/>
            <a:r>
              <a:rPr lang="ar-EG" sz="2800" dirty="0">
                <a:latin typeface="Calibri" pitchFamily="34" charset="0"/>
              </a:rPr>
              <a:t>هناك خواص أخرى لم يرد ذكرها في أي من الأقسام السالفة مثل </a:t>
            </a:r>
            <a:r>
              <a:rPr lang="ar-EG" sz="2800" b="1" dirty="0">
                <a:solidFill>
                  <a:srgbClr val="FF0000"/>
                </a:solidFill>
                <a:latin typeface="Calibri" pitchFamily="34" charset="0"/>
              </a:rPr>
              <a:t>اللمس</a:t>
            </a:r>
            <a:r>
              <a:rPr lang="ar-EG" sz="2800" dirty="0">
                <a:latin typeface="Calibri" pitchFamily="34" charset="0"/>
              </a:rPr>
              <a:t> </a:t>
            </a:r>
            <a:r>
              <a:rPr lang="en-US" sz="2800" dirty="0">
                <a:latin typeface="Calibri" pitchFamily="34" charset="0"/>
              </a:rPr>
              <a:t>Feel </a:t>
            </a:r>
            <a:r>
              <a:rPr lang="ar-EG" sz="2800" b="1" dirty="0">
                <a:solidFill>
                  <a:srgbClr val="FF0000"/>
                </a:solidFill>
                <a:latin typeface="Calibri" pitchFamily="34" charset="0"/>
              </a:rPr>
              <a:t>والرائحة</a:t>
            </a:r>
            <a:r>
              <a:rPr lang="ar-EG" sz="2800" dirty="0">
                <a:latin typeface="Calibri" pitchFamily="34" charset="0"/>
              </a:rPr>
              <a:t> </a:t>
            </a:r>
            <a:r>
              <a:rPr lang="en-US" sz="2800" dirty="0" err="1">
                <a:latin typeface="Calibri" pitchFamily="34" charset="0"/>
              </a:rPr>
              <a:t>odour</a:t>
            </a:r>
            <a:r>
              <a:rPr lang="en-US" sz="2800" dirty="0">
                <a:latin typeface="Calibri" pitchFamily="34" charset="0"/>
              </a:rPr>
              <a:t> ، </a:t>
            </a:r>
            <a:r>
              <a:rPr lang="ar-EG" sz="2800" b="1" dirty="0">
                <a:solidFill>
                  <a:srgbClr val="FF0000"/>
                </a:solidFill>
                <a:latin typeface="Calibri" pitchFamily="34" charset="0"/>
              </a:rPr>
              <a:t>والمذاق</a:t>
            </a:r>
            <a:r>
              <a:rPr lang="ar-EG" sz="2800" dirty="0">
                <a:latin typeface="Calibri" pitchFamily="34" charset="0"/>
              </a:rPr>
              <a:t> </a:t>
            </a:r>
            <a:r>
              <a:rPr lang="en-US" sz="2800" dirty="0">
                <a:latin typeface="Calibri" pitchFamily="34" charset="0"/>
              </a:rPr>
              <a:t>taste. </a:t>
            </a:r>
            <a:r>
              <a:rPr lang="ar-EG" sz="2800" dirty="0">
                <a:latin typeface="Calibri" pitchFamily="34" charset="0"/>
              </a:rPr>
              <a:t>وهذه الخواص ولو أنها ليس شائعة أو مميزة في كثير من المحالات إلا أنها تكون في بعض الحالات مميزة وتساعد على التعرف على المعدن. ومن الأمثلة المعروفة المذاق المالح لمعدن الهاليت. ومن أمثلة الرائحة تلك الرائحة الكبريتيتة (رائحة ثاني أكسيد الكبريت) الناتجة من حك معدن بيريت </a:t>
            </a:r>
            <a:r>
              <a:rPr lang="en-US" sz="2800" dirty="0">
                <a:latin typeface="Calibri" pitchFamily="34" charset="0"/>
              </a:rPr>
              <a:t>Pyrite Fe A2 </a:t>
            </a:r>
            <a:r>
              <a:rPr lang="ar-EG" sz="2800" dirty="0">
                <a:latin typeface="Calibri" pitchFamily="34" charset="0"/>
              </a:rPr>
              <a:t>أو تسخين كثير من المعادن الكبريتية. ورائـحة الثوم الناتـجة من حـك أو تسـخين معـدن أرسينوبيريت </a:t>
            </a:r>
            <a:r>
              <a:rPr lang="en-US" sz="2800" dirty="0" err="1">
                <a:latin typeface="Calibri" pitchFamily="34" charset="0"/>
              </a:rPr>
              <a:t>Arsenopyrite</a:t>
            </a:r>
            <a:r>
              <a:rPr lang="en-US" sz="2800" dirty="0">
                <a:latin typeface="Calibri" pitchFamily="34" charset="0"/>
              </a:rPr>
              <a:t> (Fe As S). </a:t>
            </a:r>
            <a:r>
              <a:rPr lang="ar-EG" sz="2800" dirty="0">
                <a:latin typeface="Calibri" pitchFamily="34" charset="0"/>
              </a:rPr>
              <a:t>ومن أمثلة الملمس ذلك الملمس الصابوني أو الدهني لمعدن التلك ، أو قد يكون الملس باردا مثل سطح الفلزات والأحجار الكريمة ، أو قد يكون خشبيا (مثل الياف الخشب) مثل معدن سبوديومين </a:t>
            </a:r>
            <a:r>
              <a:rPr lang="en-US" sz="2800" dirty="0" err="1">
                <a:latin typeface="Calibri" pitchFamily="34" charset="0"/>
              </a:rPr>
              <a:t>Spodumene</a:t>
            </a:r>
            <a:r>
              <a:rPr lang="en-US" sz="2800" dirty="0">
                <a:latin typeface="Calibri" pitchFamily="34" charset="0"/>
              </a:rPr>
              <a:t> (</a:t>
            </a:r>
            <a:r>
              <a:rPr lang="ar-EG" sz="2800" dirty="0">
                <a:latin typeface="Calibri" pitchFamily="34" charset="0"/>
              </a:rPr>
              <a:t>سليكات الألومنيوم والليثيوم).</a:t>
            </a:r>
          </a:p>
        </p:txBody>
      </p:sp>
    </p:spTree>
    <p:extLst>
      <p:ext uri="{BB962C8B-B14F-4D97-AF65-F5344CB8AC3E}">
        <p14:creationId xmlns="" xmlns:p14="http://schemas.microsoft.com/office/powerpoint/2010/main" val="3462858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9375" t="11694" r="7244" b="5577"/>
          <a:stretch/>
        </p:blipFill>
        <p:spPr bwMode="auto">
          <a:xfrm>
            <a:off x="40944" y="76200"/>
            <a:ext cx="9047018" cy="678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0237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0914" t="11381" r="7369" b="6251"/>
          <a:stretch/>
        </p:blipFill>
        <p:spPr bwMode="auto">
          <a:xfrm>
            <a:off x="40944" y="37833"/>
            <a:ext cx="9031407" cy="68201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337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9516" t="10447" r="7229" b="6251"/>
          <a:stretch/>
        </p:blipFill>
        <p:spPr bwMode="auto">
          <a:xfrm>
            <a:off x="48904" y="56864"/>
            <a:ext cx="9067800" cy="670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039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381000" y="762000"/>
            <a:ext cx="8229600" cy="4602163"/>
          </a:xfrm>
        </p:spPr>
        <p:txBody>
          <a:bodyPr/>
          <a:lstStyle/>
          <a:p>
            <a:pPr eaLnBrk="1" hangingPunct="1"/>
            <a:r>
              <a:rPr lang="en-US" sz="13800" dirty="0" smtClean="0"/>
              <a:t>mineralogy</a:t>
            </a:r>
            <a:r>
              <a:rPr lang="ar-EG" sz="13800" dirty="0" smtClean="0"/>
              <a:t/>
            </a:r>
            <a:br>
              <a:rPr lang="ar-EG" sz="13800" dirty="0" smtClean="0"/>
            </a:br>
            <a:r>
              <a:rPr lang="ar-EG" sz="13800" dirty="0" smtClean="0"/>
              <a:t>علم المعادن</a:t>
            </a:r>
            <a:endParaRPr lang="en-US" sz="13800" dirty="0" smtClean="0"/>
          </a:p>
        </p:txBody>
      </p:sp>
    </p:spTree>
    <p:extLst>
      <p:ext uri="{BB962C8B-B14F-4D97-AF65-F5344CB8AC3E}">
        <p14:creationId xmlns="" xmlns:p14="http://schemas.microsoft.com/office/powerpoint/2010/main" val="2948833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2438400"/>
          </a:xfrm>
        </p:spPr>
        <p:txBody>
          <a:bodyPr rtlCol="0">
            <a:normAutofit fontScale="90000"/>
          </a:bodyPr>
          <a:lstStyle/>
          <a:p>
            <a:pPr algn="just" rtl="1" eaLnBrk="1" fontAlgn="auto" hangingPunct="1">
              <a:spcAft>
                <a:spcPts val="0"/>
              </a:spcAft>
              <a:defRPr/>
            </a:pPr>
            <a:r>
              <a:rPr lang="en-US" b="1" u="sng" dirty="0" smtClean="0">
                <a:solidFill>
                  <a:srgbClr val="FF0000"/>
                </a:solidFill>
                <a:latin typeface="Times New Roman" pitchFamily="18" charset="0"/>
                <a:cs typeface="Times New Roman" pitchFamily="18" charset="0"/>
              </a:rPr>
              <a:t>Mineralogy</a:t>
            </a:r>
            <a:r>
              <a:rPr lang="ar-EG" b="1" u="sng" dirty="0" smtClean="0">
                <a:solidFill>
                  <a:srgbClr val="FF0000"/>
                </a:solidFill>
                <a:latin typeface="Times New Roman" pitchFamily="18" charset="0"/>
              </a:rPr>
              <a:t>علم</a:t>
            </a:r>
            <a:r>
              <a:rPr lang="en-US" b="1" u="sng" dirty="0" smtClean="0">
                <a:solidFill>
                  <a:srgbClr val="FF0000"/>
                </a:solidFill>
                <a:latin typeface="Times New Roman" pitchFamily="18" charset="0"/>
                <a:cs typeface="Times New Roman" pitchFamily="18" charset="0"/>
              </a:rPr>
              <a:t> </a:t>
            </a:r>
            <a:r>
              <a:rPr lang="ar-EG" b="1" u="sng" dirty="0" smtClean="0">
                <a:solidFill>
                  <a:srgbClr val="FF0000"/>
                </a:solidFill>
                <a:latin typeface="Times New Roman" pitchFamily="18" charset="0"/>
              </a:rPr>
              <a:t>المعادن </a:t>
            </a:r>
            <a:r>
              <a:rPr lang="ar-EG" dirty="0">
                <a:latin typeface="Times New Roman" pitchFamily="18" charset="0"/>
              </a:rPr>
              <a:t>يختص</a:t>
            </a:r>
            <a:r>
              <a:rPr lang="en-US" dirty="0">
                <a:latin typeface="Times New Roman" pitchFamily="18" charset="0"/>
                <a:cs typeface="Times New Roman" pitchFamily="18" charset="0"/>
              </a:rPr>
              <a:t> </a:t>
            </a:r>
            <a:r>
              <a:rPr lang="ar-EG" dirty="0">
                <a:latin typeface="Times New Roman" pitchFamily="18" charset="0"/>
              </a:rPr>
              <a:t>بدراسة تلك </a:t>
            </a:r>
            <a:r>
              <a:rPr lang="ar-EG" dirty="0" smtClean="0">
                <a:latin typeface="Times New Roman" pitchFamily="18" charset="0"/>
              </a:rPr>
              <a:t> </a:t>
            </a:r>
            <a:r>
              <a:rPr lang="en-US" dirty="0" smtClean="0">
                <a:latin typeface="Times New Roman" pitchFamily="18" charset="0"/>
                <a:cs typeface="Times New Roman" pitchFamily="18" charset="0"/>
              </a:rPr>
              <a:t> </a:t>
            </a:r>
            <a:r>
              <a:rPr lang="ar-EG" dirty="0" smtClean="0">
                <a:latin typeface="Times New Roman" pitchFamily="18" charset="0"/>
              </a:rPr>
              <a:t>المواد </a:t>
            </a:r>
            <a:r>
              <a:rPr lang="ar-EG" dirty="0">
                <a:latin typeface="Times New Roman" pitchFamily="18" charset="0"/>
              </a:rPr>
              <a:t>المتجانسة التي توجد في الطبيعة وتتكون بواسطتها مثل الألماس والذهب والتي نعرفها باسم المعادن.</a:t>
            </a:r>
            <a:endParaRPr lang="en-US" dirty="0">
              <a:latin typeface="Times New Roman" pitchFamily="18" charset="0"/>
              <a:cs typeface="Times New Roman" pitchFamily="18" charset="0"/>
            </a:endParaRPr>
          </a:p>
        </p:txBody>
      </p:sp>
      <p:sp>
        <p:nvSpPr>
          <p:cNvPr id="3075" name="Rectangle 3"/>
          <p:cNvSpPr>
            <a:spLocks noChangeArrowheads="1"/>
          </p:cNvSpPr>
          <p:nvPr/>
        </p:nvSpPr>
        <p:spPr bwMode="auto">
          <a:xfrm>
            <a:off x="30707" y="2971800"/>
            <a:ext cx="89916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r>
              <a:rPr lang="ar-EG" sz="4000" b="1" u="sng" dirty="0">
                <a:solidFill>
                  <a:srgbClr val="FF0000"/>
                </a:solidFill>
                <a:latin typeface="Times New Roman" pitchFamily="18" charset="0"/>
                <a:cs typeface="Times New Roman" pitchFamily="18" charset="0"/>
              </a:rPr>
              <a:t>المعدن</a:t>
            </a:r>
            <a:r>
              <a:rPr lang="ar-EG" sz="4000" dirty="0">
                <a:latin typeface="Times New Roman" pitchFamily="18" charset="0"/>
                <a:cs typeface="Times New Roman" pitchFamily="18" charset="0"/>
              </a:rPr>
              <a:t> </a:t>
            </a:r>
            <a:r>
              <a:rPr lang="ar-EG" sz="3200" dirty="0">
                <a:latin typeface="Times New Roman" pitchFamily="18" charset="0"/>
                <a:cs typeface="Times New Roman" pitchFamily="18" charset="0"/>
              </a:rPr>
              <a:t>: </a:t>
            </a:r>
            <a:r>
              <a:rPr lang="ar-EG" sz="4000" dirty="0">
                <a:latin typeface="Times New Roman" pitchFamily="18" charset="0"/>
                <a:cs typeface="Times New Roman" pitchFamily="18" charset="0"/>
              </a:rPr>
              <a:t>مادة طبيعية صلبة تكونت بطريقة غير عضوية ولها تركيب كيميائى ثابت وأحياناً متغير في نطاق محدود</a:t>
            </a:r>
            <a:r>
              <a:rPr lang="ar-EG"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1253529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3251</Words>
  <Application>Microsoft Office PowerPoint</Application>
  <PresentationFormat>On-screen Show (4:3)</PresentationFormat>
  <Paragraphs>172</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ما هو علم الجيولوجيا (Geology) ؟؟ </vt:lpstr>
      <vt:lpstr>Slide 3</vt:lpstr>
      <vt:lpstr>Slide 4</vt:lpstr>
      <vt:lpstr>Slide 5</vt:lpstr>
      <vt:lpstr>Slide 6</vt:lpstr>
      <vt:lpstr>Slide 7</vt:lpstr>
      <vt:lpstr>mineralogy علم المعادن</vt:lpstr>
      <vt:lpstr>Mineralogyعلم المعادن يختص بدراسة تلك   المواد المتجانسة التي توجد في الطبيعة وتتكون بواسطتها مثل الألماس والذهب والتي نعرفها باسم المعادن.</vt:lpstr>
      <vt:lpstr> الخواص الفيزيائية للمعادن  Physical Prosperities of Minerals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Physical Properties of Minerals</vt:lpstr>
      <vt:lpstr>Slide 34</vt:lpstr>
      <vt:lpstr>Physical Properties of Minerals</vt:lpstr>
      <vt:lpstr>Slide 36</vt:lpstr>
      <vt:lpstr>Slide 37</vt:lpstr>
      <vt:lpstr>Slide 38</vt:lpstr>
      <vt:lpstr>Slide 39</vt:lpstr>
      <vt:lpstr>Slide 40</vt:lpstr>
      <vt:lpstr>Slide 41</vt:lpstr>
      <vt:lpstr>Slide 42</vt:lpstr>
      <vt:lpstr>Slide 43</vt:lpstr>
      <vt:lpstr>Hemimorphic tourmaline crystals</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 Sayed</dc:creator>
  <cp:lastModifiedBy>User</cp:lastModifiedBy>
  <cp:revision>10</cp:revision>
  <dcterms:created xsi:type="dcterms:W3CDTF">2016-10-12T18:05:09Z</dcterms:created>
  <dcterms:modified xsi:type="dcterms:W3CDTF">2016-10-13T08:23:26Z</dcterms:modified>
</cp:coreProperties>
</file>